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8" r:id="rId4"/>
    <p:sldId id="276" r:id="rId5"/>
    <p:sldId id="274" r:id="rId6"/>
    <p:sldId id="261" r:id="rId7"/>
    <p:sldId id="262" r:id="rId8"/>
    <p:sldId id="269" r:id="rId9"/>
    <p:sldId id="263" r:id="rId10"/>
    <p:sldId id="265" r:id="rId11"/>
    <p:sldId id="267" r:id="rId12"/>
    <p:sldId id="268" r:id="rId13"/>
    <p:sldId id="270" r:id="rId14"/>
    <p:sldId id="272" r:id="rId15"/>
    <p:sldId id="278" r:id="rId16"/>
    <p:sldId id="273" r:id="rId17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DBF3"/>
    <a:srgbClr val="AAE1F0"/>
    <a:srgbClr val="AEDDEC"/>
    <a:srgbClr val="F896EF"/>
    <a:srgbClr val="2DDF60"/>
    <a:srgbClr val="339966"/>
    <a:srgbClr val="C2FDBD"/>
    <a:srgbClr val="F454E5"/>
    <a:srgbClr val="9582F6"/>
    <a:srgbClr val="593BF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2" autoAdjust="0"/>
    <p:restoredTop sz="94686" autoAdjust="0"/>
  </p:normalViewPr>
  <p:slideViewPr>
    <p:cSldViewPr>
      <p:cViewPr>
        <p:scale>
          <a:sx n="70" d="100"/>
          <a:sy n="70" d="100"/>
        </p:scale>
        <p:origin x="-1666" y="-3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Загальний фонд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1 917 513,356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100167188187571"/>
          <c:y val="3.5141872900684351E-2"/>
        </c:manualLayout>
      </c:layout>
    </c:title>
    <c:view3D>
      <c:rotX val="30"/>
      <c:rotY val="116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88997950900618572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загальний фонд</c:v>
                </c:pt>
              </c:strCache>
            </c:strRef>
          </c:tx>
          <c:dPt>
            <c:idx val="0"/>
            <c:explosion val="13"/>
            <c:spPr>
              <a:gradFill flip="none" rotWithShape="1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2700000" scaled="0"/>
                <a:tileRect/>
              </a:gra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explosion val="24"/>
            <c:spPr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2700000" scaled="1"/>
                <a:tileRect/>
              </a:gradFill>
            </c:spPr>
          </c:dPt>
          <c:dPt>
            <c:idx val="3"/>
            <c:explosion val="14"/>
            <c:spPr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  <a:tileRect/>
              </a:gradFill>
            </c:spPr>
          </c:dPt>
          <c:dPt>
            <c:idx val="4"/>
            <c:explosion val="15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0.14692155507267921"/>
                  <c:y val="-5.4936912259194108E-2"/>
                </c:manualLayout>
              </c:layout>
              <c:showVal val="1"/>
            </c:dLbl>
            <c:dLbl>
              <c:idx val="2"/>
              <c:layout>
                <c:manualLayout>
                  <c:x val="-1.9307041214149431E-2"/>
                  <c:y val="-4.4876616793731415E-2"/>
                </c:manualLayout>
              </c:layout>
              <c:showVal val="1"/>
            </c:dLbl>
            <c:dLbl>
              <c:idx val="3"/>
              <c:layout>
                <c:manualLayout>
                  <c:x val="2.0939605835043482E-2"/>
                  <c:y val="-7.0913174344707924E-2"/>
                </c:manualLayout>
              </c:layout>
              <c:showVal val="1"/>
            </c:dLbl>
            <c:dLbl>
              <c:idx val="4"/>
              <c:layout>
                <c:manualLayout>
                  <c:x val="-1.0677809707200918E-2"/>
                  <c:y val="7.8543957778968526E-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заробітна плата з нарахуваннями</c:v>
                </c:pt>
                <c:pt idx="1">
                  <c:v>медикаменти</c:v>
                </c:pt>
                <c:pt idx="2">
                  <c:v>харчування</c:v>
                </c:pt>
                <c:pt idx="3">
                  <c:v>енергоносії</c:v>
                </c:pt>
                <c:pt idx="4">
                  <c:v>інші статті видатків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1455513.6000000001</c:v>
                </c:pt>
                <c:pt idx="1">
                  <c:v>2129.3000000000002</c:v>
                </c:pt>
                <c:pt idx="2">
                  <c:v>99895</c:v>
                </c:pt>
                <c:pt idx="3">
                  <c:v>174698.5</c:v>
                </c:pt>
                <c:pt idx="4">
                  <c:v>185276.95599999998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2.7216051316842595E-2"/>
          <c:y val="0.72469866535757232"/>
          <c:w val="0.93095612748980161"/>
          <c:h val="0.26289832067748481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AngAx val="1"/>
    </c:view3D>
    <c:plotArea>
      <c:layout>
        <c:manualLayout>
          <c:layoutTarget val="inner"/>
          <c:xMode val="edge"/>
          <c:yMode val="edge"/>
          <c:x val="6.918393668587472E-2"/>
          <c:y val="9.6655517940117605E-2"/>
          <c:w val="0.91176843966941223"/>
          <c:h val="0.8895618140001710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капітальний ремонт</c:v>
                </c:pt>
              </c:strCache>
            </c:strRef>
          </c:tx>
          <c:spPr>
            <a:solidFill>
              <a:srgbClr val="4BACC6">
                <a:lumMod val="60000"/>
                <a:lumOff val="40000"/>
              </a:srgbClr>
            </a:solidFill>
            <a:effectLst>
              <a:outerShdw blurRad="355600" dist="38100" dir="13500000" algn="br" rotWithShape="0">
                <a:prstClr val="black">
                  <a:alpha val="40000"/>
                </a:prstClr>
              </a:outerShdw>
            </a:effectLst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94824.399000000005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придбання обладнання</c:v>
                </c:pt>
              </c:strCache>
            </c:strRef>
          </c:tx>
          <c:spPr>
            <a:solidFill>
              <a:srgbClr val="9582F6">
                <a:alpha val="84706"/>
              </a:srgbClr>
            </a:solidFill>
            <a:effectLst>
              <a:outerShdw blurRad="190500" dist="38100" dir="8100000" algn="tr" rotWithShape="0">
                <a:prstClr val="black">
                  <a:alpha val="40000"/>
                </a:prstClr>
              </a:outerShdw>
            </a:effectLst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71888.05</c:v>
                </c:pt>
              </c:numCache>
            </c:numRef>
          </c:val>
        </c:ser>
        <c:gapWidth val="170"/>
        <c:gapDepth val="79"/>
        <c:shape val="cylinder"/>
        <c:axId val="80796672"/>
        <c:axId val="80843520"/>
        <c:axId val="80590592"/>
      </c:bar3DChart>
      <c:catAx>
        <c:axId val="80796672"/>
        <c:scaling>
          <c:orientation val="minMax"/>
        </c:scaling>
        <c:delete val="1"/>
        <c:axPos val="b"/>
        <c:tickLblPos val="none"/>
        <c:crossAx val="80843520"/>
        <c:crosses val="autoZero"/>
        <c:auto val="1"/>
        <c:lblAlgn val="ctr"/>
        <c:lblOffset val="100"/>
      </c:catAx>
      <c:valAx>
        <c:axId val="80843520"/>
        <c:scaling>
          <c:orientation val="minMax"/>
        </c:scaling>
        <c:delete val="1"/>
        <c:axPos val="l"/>
        <c:numFmt formatCode="#,##0.00" sourceLinked="1"/>
        <c:tickLblPos val="none"/>
        <c:crossAx val="80796672"/>
        <c:crosses val="autoZero"/>
        <c:crossBetween val="between"/>
      </c:valAx>
      <c:serAx>
        <c:axId val="80590592"/>
        <c:scaling>
          <c:orientation val="minMax"/>
        </c:scaling>
        <c:delete val="1"/>
        <c:axPos val="b"/>
        <c:tickLblPos val="none"/>
        <c:crossAx val="80843520"/>
        <c:crosses val="autoZero"/>
      </c:serAx>
    </c:plotArea>
    <c:legend>
      <c:legendPos val="b"/>
      <c:layout>
        <c:manualLayout>
          <c:xMode val="edge"/>
          <c:yMode val="edge"/>
          <c:x val="0.10482416321045623"/>
          <c:y val="0.87594802884191403"/>
          <c:w val="0.70344439533981562"/>
          <c:h val="9.9607595149340006E-2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0503A5-CEE8-4743-8FAA-64A970754E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1D82E1-9244-49BE-A221-C19D60DA2654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заробітна плата з нарахуваннями </a:t>
          </a:r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10 243,6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197B9E-1208-4FC9-94C6-1EFB3596EF27}" type="parTrans" cxnId="{CD2638B5-3BCE-405D-AAC6-053593F1CB72}">
      <dgm:prSet/>
      <dgm:spPr/>
      <dgm:t>
        <a:bodyPr/>
        <a:lstStyle/>
        <a:p>
          <a:endParaRPr lang="ru-RU"/>
        </a:p>
      </dgm:t>
    </dgm:pt>
    <dgm:pt modelId="{1DE9395C-4470-4ED8-9FC9-3B2EA4747570}" type="sibTrans" cxnId="{CD2638B5-3BCE-405D-AAC6-053593F1CB72}">
      <dgm:prSet/>
      <dgm:spPr/>
      <dgm:t>
        <a:bodyPr/>
        <a:lstStyle/>
        <a:p>
          <a:endParaRPr lang="ru-RU"/>
        </a:p>
      </dgm:t>
    </dgm:pt>
    <dgm:pt modelId="{2D244FE0-F8F3-4282-B242-9A0F23E6EC6C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енергоносії  </a:t>
          </a:r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699,4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82D2EF-BD7C-4DCC-A806-2EFA8E7BCA1C}" type="parTrans" cxnId="{72CE4839-1E8A-4ACE-83AF-8EA0A4E371E9}">
      <dgm:prSet/>
      <dgm:spPr/>
      <dgm:t>
        <a:bodyPr/>
        <a:lstStyle/>
        <a:p>
          <a:endParaRPr lang="ru-RU"/>
        </a:p>
      </dgm:t>
    </dgm:pt>
    <dgm:pt modelId="{DCD37A30-670B-4C92-BC25-D5027AEB6248}" type="sibTrans" cxnId="{72CE4839-1E8A-4ACE-83AF-8EA0A4E371E9}">
      <dgm:prSet/>
      <dgm:spPr/>
      <dgm:t>
        <a:bodyPr/>
        <a:lstStyle/>
        <a:p>
          <a:endParaRPr lang="ru-RU"/>
        </a:p>
      </dgm:t>
    </dgm:pt>
    <dgm:pt modelId="{879A0B13-0AA1-4EF5-A9B3-9D6D5A0073D4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інші статті видатків  </a:t>
          </a:r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1 607,358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AF99C3-A5BD-4485-8E44-9A3155E683C6}" type="parTrans" cxnId="{C108FD21-BF52-4F51-9411-F102761E0BD2}">
      <dgm:prSet/>
      <dgm:spPr/>
      <dgm:t>
        <a:bodyPr/>
        <a:lstStyle/>
        <a:p>
          <a:endParaRPr lang="ru-RU"/>
        </a:p>
      </dgm:t>
    </dgm:pt>
    <dgm:pt modelId="{07E7B35A-3784-44E5-96A5-BAF088928AFB}" type="sibTrans" cxnId="{C108FD21-BF52-4F51-9411-F102761E0BD2}">
      <dgm:prSet/>
      <dgm:spPr/>
      <dgm:t>
        <a:bodyPr/>
        <a:lstStyle/>
        <a:p>
          <a:endParaRPr lang="ru-RU"/>
        </a:p>
      </dgm:t>
    </dgm:pt>
    <dgm:pt modelId="{36364D6C-166C-4429-89D2-0BC844068596}" type="pres">
      <dgm:prSet presAssocID="{A20503A5-CEE8-4743-8FAA-64A970754E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55CFF-32B4-4FF2-A35D-B0F110E829B5}" type="pres">
      <dgm:prSet presAssocID="{021D82E1-9244-49BE-A221-C19D60DA2654}" presName="parentLin" presStyleCnt="0"/>
      <dgm:spPr/>
    </dgm:pt>
    <dgm:pt modelId="{A43AF2B4-6F84-4C58-AA4A-325E6F590F0C}" type="pres">
      <dgm:prSet presAssocID="{021D82E1-9244-49BE-A221-C19D60DA265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191E7A0-4E5F-478F-BC09-481DB600A047}" type="pres">
      <dgm:prSet presAssocID="{021D82E1-9244-49BE-A221-C19D60DA2654}" presName="parentText" presStyleLbl="node1" presStyleIdx="0" presStyleCnt="3" custScaleX="1299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E70A2-464E-4D37-B835-BDC73F7C6D1A}" type="pres">
      <dgm:prSet presAssocID="{021D82E1-9244-49BE-A221-C19D60DA2654}" presName="negativeSpace" presStyleCnt="0"/>
      <dgm:spPr/>
    </dgm:pt>
    <dgm:pt modelId="{6F56BC09-D70B-4D9B-9D6E-3010F3B3A293}" type="pres">
      <dgm:prSet presAssocID="{021D82E1-9244-49BE-A221-C19D60DA2654}" presName="childText" presStyleLbl="conFgAcc1" presStyleIdx="0" presStyleCnt="3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</dgm:pt>
    <dgm:pt modelId="{12BB9DA6-9BE7-4973-BABC-6A9E825BC302}" type="pres">
      <dgm:prSet presAssocID="{1DE9395C-4470-4ED8-9FC9-3B2EA4747570}" presName="spaceBetweenRectangles" presStyleCnt="0"/>
      <dgm:spPr/>
    </dgm:pt>
    <dgm:pt modelId="{7EEA4012-DC33-46D7-BAF4-E5DE5BA854BA}" type="pres">
      <dgm:prSet presAssocID="{2D244FE0-F8F3-4282-B242-9A0F23E6EC6C}" presName="parentLin" presStyleCnt="0"/>
      <dgm:spPr/>
    </dgm:pt>
    <dgm:pt modelId="{C5455F24-B788-432A-A046-0183F9AA1173}" type="pres">
      <dgm:prSet presAssocID="{2D244FE0-F8F3-4282-B242-9A0F23E6EC6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C81EADA-8959-4310-BFCC-8C4B95BEBFE2}" type="pres">
      <dgm:prSet presAssocID="{2D244FE0-F8F3-4282-B242-9A0F23E6EC6C}" presName="parentText" presStyleLbl="node1" presStyleIdx="1" presStyleCnt="3" custScaleX="1289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F9285-C1CD-4EC0-91FD-03B6FFE26B83}" type="pres">
      <dgm:prSet presAssocID="{2D244FE0-F8F3-4282-B242-9A0F23E6EC6C}" presName="negativeSpace" presStyleCnt="0"/>
      <dgm:spPr/>
    </dgm:pt>
    <dgm:pt modelId="{8BDC9A7B-5710-4ECB-A393-086EDFCC335B}" type="pres">
      <dgm:prSet presAssocID="{2D244FE0-F8F3-4282-B242-9A0F23E6EC6C}" presName="childText" presStyleLbl="conFgAcc1" presStyleIdx="1" presStyleCnt="3">
        <dgm:presLayoutVars>
          <dgm:bulletEnabled val="1"/>
        </dgm:presLayoutVars>
      </dgm:prSet>
      <dgm:spPr/>
    </dgm:pt>
    <dgm:pt modelId="{1FAB53A1-82FF-4494-81F8-D361A95E4C45}" type="pres">
      <dgm:prSet presAssocID="{DCD37A30-670B-4C92-BC25-D5027AEB6248}" presName="spaceBetweenRectangles" presStyleCnt="0"/>
      <dgm:spPr/>
    </dgm:pt>
    <dgm:pt modelId="{B07780C1-C7DF-4F5D-B5E0-A04E9E5FCF72}" type="pres">
      <dgm:prSet presAssocID="{879A0B13-0AA1-4EF5-A9B3-9D6D5A0073D4}" presName="parentLin" presStyleCnt="0"/>
      <dgm:spPr/>
    </dgm:pt>
    <dgm:pt modelId="{ECCD530F-FF7C-4622-8785-CC2A89104894}" type="pres">
      <dgm:prSet presAssocID="{879A0B13-0AA1-4EF5-A9B3-9D6D5A0073D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937AC06-C631-442C-AA8B-A1E7C41F7AE5}" type="pres">
      <dgm:prSet presAssocID="{879A0B13-0AA1-4EF5-A9B3-9D6D5A0073D4}" presName="parentText" presStyleLbl="node1" presStyleIdx="2" presStyleCnt="3" custScaleX="1289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149E2-0D54-4223-A37E-0EF2367F8EB6}" type="pres">
      <dgm:prSet presAssocID="{879A0B13-0AA1-4EF5-A9B3-9D6D5A0073D4}" presName="negativeSpace" presStyleCnt="0"/>
      <dgm:spPr/>
    </dgm:pt>
    <dgm:pt modelId="{608C9E09-E38B-4329-BD39-3BFEB5B58FCE}" type="pres">
      <dgm:prSet presAssocID="{879A0B13-0AA1-4EF5-A9B3-9D6D5A0073D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8E035BB-D983-4338-B01D-CE4CC49B0759}" type="presOf" srcId="{2D244FE0-F8F3-4282-B242-9A0F23E6EC6C}" destId="{C5455F24-B788-432A-A046-0183F9AA1173}" srcOrd="0" destOrd="0" presId="urn:microsoft.com/office/officeart/2005/8/layout/list1"/>
    <dgm:cxn modelId="{C108FD21-BF52-4F51-9411-F102761E0BD2}" srcId="{A20503A5-CEE8-4743-8FAA-64A970754EDD}" destId="{879A0B13-0AA1-4EF5-A9B3-9D6D5A0073D4}" srcOrd="2" destOrd="0" parTransId="{51AF99C3-A5BD-4485-8E44-9A3155E683C6}" sibTransId="{07E7B35A-3784-44E5-96A5-BAF088928AFB}"/>
    <dgm:cxn modelId="{F8B49466-0AE9-4564-B3E4-1D1EF4AD9480}" type="presOf" srcId="{021D82E1-9244-49BE-A221-C19D60DA2654}" destId="{6191E7A0-4E5F-478F-BC09-481DB600A047}" srcOrd="1" destOrd="0" presId="urn:microsoft.com/office/officeart/2005/8/layout/list1"/>
    <dgm:cxn modelId="{72CE4839-1E8A-4ACE-83AF-8EA0A4E371E9}" srcId="{A20503A5-CEE8-4743-8FAA-64A970754EDD}" destId="{2D244FE0-F8F3-4282-B242-9A0F23E6EC6C}" srcOrd="1" destOrd="0" parTransId="{EC82D2EF-BD7C-4DCC-A806-2EFA8E7BCA1C}" sibTransId="{DCD37A30-670B-4C92-BC25-D5027AEB6248}"/>
    <dgm:cxn modelId="{B4A20826-F986-4B21-897E-9471C3E77540}" type="presOf" srcId="{879A0B13-0AA1-4EF5-A9B3-9D6D5A0073D4}" destId="{ECCD530F-FF7C-4622-8785-CC2A89104894}" srcOrd="0" destOrd="0" presId="urn:microsoft.com/office/officeart/2005/8/layout/list1"/>
    <dgm:cxn modelId="{482444B8-CADA-4958-A868-5C776DBF5D54}" type="presOf" srcId="{2D244FE0-F8F3-4282-B242-9A0F23E6EC6C}" destId="{2C81EADA-8959-4310-BFCC-8C4B95BEBFE2}" srcOrd="1" destOrd="0" presId="urn:microsoft.com/office/officeart/2005/8/layout/list1"/>
    <dgm:cxn modelId="{7D2F9CD0-4D8D-4F3F-B790-4E86FCF7A3C7}" type="presOf" srcId="{A20503A5-CEE8-4743-8FAA-64A970754EDD}" destId="{36364D6C-166C-4429-89D2-0BC844068596}" srcOrd="0" destOrd="0" presId="urn:microsoft.com/office/officeart/2005/8/layout/list1"/>
    <dgm:cxn modelId="{CE91F040-8E21-4677-A65A-DCD68DA0C5A4}" type="presOf" srcId="{021D82E1-9244-49BE-A221-C19D60DA2654}" destId="{A43AF2B4-6F84-4C58-AA4A-325E6F590F0C}" srcOrd="0" destOrd="0" presId="urn:microsoft.com/office/officeart/2005/8/layout/list1"/>
    <dgm:cxn modelId="{CD2638B5-3BCE-405D-AAC6-053593F1CB72}" srcId="{A20503A5-CEE8-4743-8FAA-64A970754EDD}" destId="{021D82E1-9244-49BE-A221-C19D60DA2654}" srcOrd="0" destOrd="0" parTransId="{77197B9E-1208-4FC9-94C6-1EFB3596EF27}" sibTransId="{1DE9395C-4470-4ED8-9FC9-3B2EA4747570}"/>
    <dgm:cxn modelId="{23CAE8DA-D309-474A-A01C-73C3AFBD74FA}" type="presOf" srcId="{879A0B13-0AA1-4EF5-A9B3-9D6D5A0073D4}" destId="{1937AC06-C631-442C-AA8B-A1E7C41F7AE5}" srcOrd="1" destOrd="0" presId="urn:microsoft.com/office/officeart/2005/8/layout/list1"/>
    <dgm:cxn modelId="{6D7D0CE9-A410-4A3A-9650-C671A2D39CEE}" type="presParOf" srcId="{36364D6C-166C-4429-89D2-0BC844068596}" destId="{78355CFF-32B4-4FF2-A35D-B0F110E829B5}" srcOrd="0" destOrd="0" presId="urn:microsoft.com/office/officeart/2005/8/layout/list1"/>
    <dgm:cxn modelId="{D529BB41-8E31-4177-95E2-4B3B392F05D2}" type="presParOf" srcId="{78355CFF-32B4-4FF2-A35D-B0F110E829B5}" destId="{A43AF2B4-6F84-4C58-AA4A-325E6F590F0C}" srcOrd="0" destOrd="0" presId="urn:microsoft.com/office/officeart/2005/8/layout/list1"/>
    <dgm:cxn modelId="{9AE419EE-F31F-48D2-B587-5AA26CBFCB5F}" type="presParOf" srcId="{78355CFF-32B4-4FF2-A35D-B0F110E829B5}" destId="{6191E7A0-4E5F-478F-BC09-481DB600A047}" srcOrd="1" destOrd="0" presId="urn:microsoft.com/office/officeart/2005/8/layout/list1"/>
    <dgm:cxn modelId="{C4EA4B64-85D5-4148-951F-1A2E2853F507}" type="presParOf" srcId="{36364D6C-166C-4429-89D2-0BC844068596}" destId="{C0DE70A2-464E-4D37-B835-BDC73F7C6D1A}" srcOrd="1" destOrd="0" presId="urn:microsoft.com/office/officeart/2005/8/layout/list1"/>
    <dgm:cxn modelId="{30B29EDD-71F9-4F86-BEFD-C91E69C3D758}" type="presParOf" srcId="{36364D6C-166C-4429-89D2-0BC844068596}" destId="{6F56BC09-D70B-4D9B-9D6E-3010F3B3A293}" srcOrd="2" destOrd="0" presId="urn:microsoft.com/office/officeart/2005/8/layout/list1"/>
    <dgm:cxn modelId="{8B79C64D-57A9-4E42-A6E6-3AFCD7168903}" type="presParOf" srcId="{36364D6C-166C-4429-89D2-0BC844068596}" destId="{12BB9DA6-9BE7-4973-BABC-6A9E825BC302}" srcOrd="3" destOrd="0" presId="urn:microsoft.com/office/officeart/2005/8/layout/list1"/>
    <dgm:cxn modelId="{AFD791B2-636E-4223-8E50-CBF5BD80703E}" type="presParOf" srcId="{36364D6C-166C-4429-89D2-0BC844068596}" destId="{7EEA4012-DC33-46D7-BAF4-E5DE5BA854BA}" srcOrd="4" destOrd="0" presId="urn:microsoft.com/office/officeart/2005/8/layout/list1"/>
    <dgm:cxn modelId="{CFF31B07-04DF-4FED-9FC6-196D0D8F4769}" type="presParOf" srcId="{7EEA4012-DC33-46D7-BAF4-E5DE5BA854BA}" destId="{C5455F24-B788-432A-A046-0183F9AA1173}" srcOrd="0" destOrd="0" presId="urn:microsoft.com/office/officeart/2005/8/layout/list1"/>
    <dgm:cxn modelId="{E460AC33-6C5F-48DA-BA36-5813A1A49EEB}" type="presParOf" srcId="{7EEA4012-DC33-46D7-BAF4-E5DE5BA854BA}" destId="{2C81EADA-8959-4310-BFCC-8C4B95BEBFE2}" srcOrd="1" destOrd="0" presId="urn:microsoft.com/office/officeart/2005/8/layout/list1"/>
    <dgm:cxn modelId="{78109A46-6959-47F0-AF1C-A31F94EA92AF}" type="presParOf" srcId="{36364D6C-166C-4429-89D2-0BC844068596}" destId="{CBAF9285-C1CD-4EC0-91FD-03B6FFE26B83}" srcOrd="5" destOrd="0" presId="urn:microsoft.com/office/officeart/2005/8/layout/list1"/>
    <dgm:cxn modelId="{499FDC7F-EB48-49BE-8727-318140497A8B}" type="presParOf" srcId="{36364D6C-166C-4429-89D2-0BC844068596}" destId="{8BDC9A7B-5710-4ECB-A393-086EDFCC335B}" srcOrd="6" destOrd="0" presId="urn:microsoft.com/office/officeart/2005/8/layout/list1"/>
    <dgm:cxn modelId="{50D95F23-4AC7-4079-B4D8-98B242E7EEE5}" type="presParOf" srcId="{36364D6C-166C-4429-89D2-0BC844068596}" destId="{1FAB53A1-82FF-4494-81F8-D361A95E4C45}" srcOrd="7" destOrd="0" presId="urn:microsoft.com/office/officeart/2005/8/layout/list1"/>
    <dgm:cxn modelId="{BDC4F180-A728-4AC1-9CD0-0477AA6DA1DD}" type="presParOf" srcId="{36364D6C-166C-4429-89D2-0BC844068596}" destId="{B07780C1-C7DF-4F5D-B5E0-A04E9E5FCF72}" srcOrd="8" destOrd="0" presId="urn:microsoft.com/office/officeart/2005/8/layout/list1"/>
    <dgm:cxn modelId="{AE1E9E58-6040-4155-A49D-3DCEED36E6AC}" type="presParOf" srcId="{B07780C1-C7DF-4F5D-B5E0-A04E9E5FCF72}" destId="{ECCD530F-FF7C-4622-8785-CC2A89104894}" srcOrd="0" destOrd="0" presId="urn:microsoft.com/office/officeart/2005/8/layout/list1"/>
    <dgm:cxn modelId="{9838B55B-7480-4235-A158-4B0AF957C326}" type="presParOf" srcId="{B07780C1-C7DF-4F5D-B5E0-A04E9E5FCF72}" destId="{1937AC06-C631-442C-AA8B-A1E7C41F7AE5}" srcOrd="1" destOrd="0" presId="urn:microsoft.com/office/officeart/2005/8/layout/list1"/>
    <dgm:cxn modelId="{52DBD776-4745-47B0-A414-F2B2F2DECFF0}" type="presParOf" srcId="{36364D6C-166C-4429-89D2-0BC844068596}" destId="{5D8149E2-0D54-4223-A37E-0EF2367F8EB6}" srcOrd="9" destOrd="0" presId="urn:microsoft.com/office/officeart/2005/8/layout/list1"/>
    <dgm:cxn modelId="{FC957F06-CCAB-4FB6-9746-D6D42FA5D981}" type="presParOf" srcId="{36364D6C-166C-4429-89D2-0BC844068596}" destId="{608C9E09-E38B-4329-BD39-3BFEB5B58FC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0503A5-CEE8-4743-8FAA-64A970754ED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1D82E1-9244-49BE-A221-C19D60DA2654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придбання обладнання                     </a:t>
          </a:r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1 189,942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197B9E-1208-4FC9-94C6-1EFB3596EF27}" type="parTrans" cxnId="{CD2638B5-3BCE-405D-AAC6-053593F1CB72}">
      <dgm:prSet/>
      <dgm:spPr/>
      <dgm:t>
        <a:bodyPr/>
        <a:lstStyle/>
        <a:p>
          <a:endParaRPr lang="ru-RU"/>
        </a:p>
      </dgm:t>
    </dgm:pt>
    <dgm:pt modelId="{1DE9395C-4470-4ED8-9FC9-3B2EA4747570}" type="sibTrans" cxnId="{CD2638B5-3BCE-405D-AAC6-053593F1CB72}">
      <dgm:prSet/>
      <dgm:spPr/>
      <dgm:t>
        <a:bodyPr/>
        <a:lstStyle/>
        <a:p>
          <a:endParaRPr lang="ru-RU"/>
        </a:p>
      </dgm:t>
    </dgm:pt>
    <dgm:pt modelId="{2D244FE0-F8F3-4282-B242-9A0F23E6EC6C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капітальний ремонт </a:t>
          </a:r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624,0 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82D2EF-BD7C-4DCC-A806-2EFA8E7BCA1C}" type="parTrans" cxnId="{72CE4839-1E8A-4ACE-83AF-8EA0A4E371E9}">
      <dgm:prSet/>
      <dgm:spPr/>
      <dgm:t>
        <a:bodyPr/>
        <a:lstStyle/>
        <a:p>
          <a:endParaRPr lang="ru-RU"/>
        </a:p>
      </dgm:t>
    </dgm:pt>
    <dgm:pt modelId="{DCD37A30-670B-4C92-BC25-D5027AEB6248}" type="sibTrans" cxnId="{72CE4839-1E8A-4ACE-83AF-8EA0A4E371E9}">
      <dgm:prSet/>
      <dgm:spPr/>
      <dgm:t>
        <a:bodyPr/>
        <a:lstStyle/>
        <a:p>
          <a:endParaRPr lang="ru-RU"/>
        </a:p>
      </dgm:t>
    </dgm:pt>
    <dgm:pt modelId="{36364D6C-166C-4429-89D2-0BC844068596}" type="pres">
      <dgm:prSet presAssocID="{A20503A5-CEE8-4743-8FAA-64A970754E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55CFF-32B4-4FF2-A35D-B0F110E829B5}" type="pres">
      <dgm:prSet presAssocID="{021D82E1-9244-49BE-A221-C19D60DA2654}" presName="parentLin" presStyleCnt="0"/>
      <dgm:spPr/>
    </dgm:pt>
    <dgm:pt modelId="{A43AF2B4-6F84-4C58-AA4A-325E6F590F0C}" type="pres">
      <dgm:prSet presAssocID="{021D82E1-9244-49BE-A221-C19D60DA265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191E7A0-4E5F-478F-BC09-481DB600A047}" type="pres">
      <dgm:prSet presAssocID="{021D82E1-9244-49BE-A221-C19D60DA2654}" presName="parentText" presStyleLbl="node1" presStyleIdx="0" presStyleCnt="2" custScaleX="1299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E70A2-464E-4D37-B835-BDC73F7C6D1A}" type="pres">
      <dgm:prSet presAssocID="{021D82E1-9244-49BE-A221-C19D60DA2654}" presName="negativeSpace" presStyleCnt="0"/>
      <dgm:spPr/>
    </dgm:pt>
    <dgm:pt modelId="{6F56BC09-D70B-4D9B-9D6E-3010F3B3A293}" type="pres">
      <dgm:prSet presAssocID="{021D82E1-9244-49BE-A221-C19D60DA2654}" presName="childText" presStyleLbl="conFgAcc1" presStyleIdx="0" presStyleCnt="2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</dgm:pt>
    <dgm:pt modelId="{12BB9DA6-9BE7-4973-BABC-6A9E825BC302}" type="pres">
      <dgm:prSet presAssocID="{1DE9395C-4470-4ED8-9FC9-3B2EA4747570}" presName="spaceBetweenRectangles" presStyleCnt="0"/>
      <dgm:spPr/>
    </dgm:pt>
    <dgm:pt modelId="{7EEA4012-DC33-46D7-BAF4-E5DE5BA854BA}" type="pres">
      <dgm:prSet presAssocID="{2D244FE0-F8F3-4282-B242-9A0F23E6EC6C}" presName="parentLin" presStyleCnt="0"/>
      <dgm:spPr/>
    </dgm:pt>
    <dgm:pt modelId="{C5455F24-B788-432A-A046-0183F9AA1173}" type="pres">
      <dgm:prSet presAssocID="{2D244FE0-F8F3-4282-B242-9A0F23E6EC6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C81EADA-8959-4310-BFCC-8C4B95BEBFE2}" type="pres">
      <dgm:prSet presAssocID="{2D244FE0-F8F3-4282-B242-9A0F23E6EC6C}" presName="parentText" presStyleLbl="node1" presStyleIdx="1" presStyleCnt="2" custScaleX="1289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F9285-C1CD-4EC0-91FD-03B6FFE26B83}" type="pres">
      <dgm:prSet presAssocID="{2D244FE0-F8F3-4282-B242-9A0F23E6EC6C}" presName="negativeSpace" presStyleCnt="0"/>
      <dgm:spPr/>
    </dgm:pt>
    <dgm:pt modelId="{8BDC9A7B-5710-4ECB-A393-086EDFCC335B}" type="pres">
      <dgm:prSet presAssocID="{2D244FE0-F8F3-4282-B242-9A0F23E6EC6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2CE4839-1E8A-4ACE-83AF-8EA0A4E371E9}" srcId="{A20503A5-CEE8-4743-8FAA-64A970754EDD}" destId="{2D244FE0-F8F3-4282-B242-9A0F23E6EC6C}" srcOrd="1" destOrd="0" parTransId="{EC82D2EF-BD7C-4DCC-A806-2EFA8E7BCA1C}" sibTransId="{DCD37A30-670B-4C92-BC25-D5027AEB6248}"/>
    <dgm:cxn modelId="{8A22CA86-C139-4B8C-BA65-289F31536087}" type="presOf" srcId="{021D82E1-9244-49BE-A221-C19D60DA2654}" destId="{A43AF2B4-6F84-4C58-AA4A-325E6F590F0C}" srcOrd="0" destOrd="0" presId="urn:microsoft.com/office/officeart/2005/8/layout/list1"/>
    <dgm:cxn modelId="{59819478-2DFD-459C-A5B4-DB085046FA7C}" type="presOf" srcId="{A20503A5-CEE8-4743-8FAA-64A970754EDD}" destId="{36364D6C-166C-4429-89D2-0BC844068596}" srcOrd="0" destOrd="0" presId="urn:microsoft.com/office/officeart/2005/8/layout/list1"/>
    <dgm:cxn modelId="{A34ED06A-25F0-4119-BA1C-675AA9DC0E4C}" type="presOf" srcId="{021D82E1-9244-49BE-A221-C19D60DA2654}" destId="{6191E7A0-4E5F-478F-BC09-481DB600A047}" srcOrd="1" destOrd="0" presId="urn:microsoft.com/office/officeart/2005/8/layout/list1"/>
    <dgm:cxn modelId="{D40B94BC-9A8E-4F40-9068-BC46C8631E4E}" type="presOf" srcId="{2D244FE0-F8F3-4282-B242-9A0F23E6EC6C}" destId="{C5455F24-B788-432A-A046-0183F9AA1173}" srcOrd="0" destOrd="0" presId="urn:microsoft.com/office/officeart/2005/8/layout/list1"/>
    <dgm:cxn modelId="{CD2638B5-3BCE-405D-AAC6-053593F1CB72}" srcId="{A20503A5-CEE8-4743-8FAA-64A970754EDD}" destId="{021D82E1-9244-49BE-A221-C19D60DA2654}" srcOrd="0" destOrd="0" parTransId="{77197B9E-1208-4FC9-94C6-1EFB3596EF27}" sibTransId="{1DE9395C-4470-4ED8-9FC9-3B2EA4747570}"/>
    <dgm:cxn modelId="{861A1DF3-E51A-4481-BA06-165452836B1B}" type="presOf" srcId="{2D244FE0-F8F3-4282-B242-9A0F23E6EC6C}" destId="{2C81EADA-8959-4310-BFCC-8C4B95BEBFE2}" srcOrd="1" destOrd="0" presId="urn:microsoft.com/office/officeart/2005/8/layout/list1"/>
    <dgm:cxn modelId="{3CA2F718-4505-43AF-AB21-9A04B0A118A3}" type="presParOf" srcId="{36364D6C-166C-4429-89D2-0BC844068596}" destId="{78355CFF-32B4-4FF2-A35D-B0F110E829B5}" srcOrd="0" destOrd="0" presId="urn:microsoft.com/office/officeart/2005/8/layout/list1"/>
    <dgm:cxn modelId="{210341A1-6BEA-4ACB-9C24-1285C273E832}" type="presParOf" srcId="{78355CFF-32B4-4FF2-A35D-B0F110E829B5}" destId="{A43AF2B4-6F84-4C58-AA4A-325E6F590F0C}" srcOrd="0" destOrd="0" presId="urn:microsoft.com/office/officeart/2005/8/layout/list1"/>
    <dgm:cxn modelId="{6BF0D99B-29CC-4CC9-AD1D-6A8FE84BFB0C}" type="presParOf" srcId="{78355CFF-32B4-4FF2-A35D-B0F110E829B5}" destId="{6191E7A0-4E5F-478F-BC09-481DB600A047}" srcOrd="1" destOrd="0" presId="urn:microsoft.com/office/officeart/2005/8/layout/list1"/>
    <dgm:cxn modelId="{87B4B05A-9887-4066-8D54-E674639372EC}" type="presParOf" srcId="{36364D6C-166C-4429-89D2-0BC844068596}" destId="{C0DE70A2-464E-4D37-B835-BDC73F7C6D1A}" srcOrd="1" destOrd="0" presId="urn:microsoft.com/office/officeart/2005/8/layout/list1"/>
    <dgm:cxn modelId="{AF886248-4A69-4445-A6D7-B2A1E5A9E40C}" type="presParOf" srcId="{36364D6C-166C-4429-89D2-0BC844068596}" destId="{6F56BC09-D70B-4D9B-9D6E-3010F3B3A293}" srcOrd="2" destOrd="0" presId="urn:microsoft.com/office/officeart/2005/8/layout/list1"/>
    <dgm:cxn modelId="{803C9559-93E6-4433-BC67-F04F3A9CF655}" type="presParOf" srcId="{36364D6C-166C-4429-89D2-0BC844068596}" destId="{12BB9DA6-9BE7-4973-BABC-6A9E825BC302}" srcOrd="3" destOrd="0" presId="urn:microsoft.com/office/officeart/2005/8/layout/list1"/>
    <dgm:cxn modelId="{92490647-9C25-4610-B9B5-45C83A85B4E7}" type="presParOf" srcId="{36364D6C-166C-4429-89D2-0BC844068596}" destId="{7EEA4012-DC33-46D7-BAF4-E5DE5BA854BA}" srcOrd="4" destOrd="0" presId="urn:microsoft.com/office/officeart/2005/8/layout/list1"/>
    <dgm:cxn modelId="{7DFC94D4-A6AC-4CE1-B6F4-01402E2708DE}" type="presParOf" srcId="{7EEA4012-DC33-46D7-BAF4-E5DE5BA854BA}" destId="{C5455F24-B788-432A-A046-0183F9AA1173}" srcOrd="0" destOrd="0" presId="urn:microsoft.com/office/officeart/2005/8/layout/list1"/>
    <dgm:cxn modelId="{B93C17F9-D9A9-4E04-A8CD-4ABCD34D304F}" type="presParOf" srcId="{7EEA4012-DC33-46D7-BAF4-E5DE5BA854BA}" destId="{2C81EADA-8959-4310-BFCC-8C4B95BEBFE2}" srcOrd="1" destOrd="0" presId="urn:microsoft.com/office/officeart/2005/8/layout/list1"/>
    <dgm:cxn modelId="{6C03AB43-6063-44DF-86B7-6CF2BE5D4B0B}" type="presParOf" srcId="{36364D6C-166C-4429-89D2-0BC844068596}" destId="{CBAF9285-C1CD-4EC0-91FD-03B6FFE26B83}" srcOrd="5" destOrd="0" presId="urn:microsoft.com/office/officeart/2005/8/layout/list1"/>
    <dgm:cxn modelId="{58814D77-B607-4019-8596-539146272A66}" type="presParOf" srcId="{36364D6C-166C-4429-89D2-0BC844068596}" destId="{8BDC9A7B-5710-4ECB-A393-086EDFCC335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38C71E-05E3-42A2-AA6C-8AF4F58D8FA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92DC0B-7ABE-462B-A0E1-0A3C07405C5A}">
      <dgm:prSet phldrT="[Текст]" custT="1"/>
      <dgm:spPr>
        <a:solidFill>
          <a:schemeClr val="tx2">
            <a:lumMod val="60000"/>
            <a:lumOff val="40000"/>
            <a:alpha val="24000"/>
          </a:schemeClr>
        </a:solidFill>
      </dgm:spPr>
      <dgm:t>
        <a:bodyPr/>
        <a:lstStyle/>
        <a:p>
          <a:pPr algn="r">
            <a:tabLst/>
          </a:pPr>
          <a:r>
            <a:rPr lang="uk-UA" sz="16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заробітна плата з нарахуваннями  </a:t>
          </a:r>
          <a:r>
            <a:rPr lang="en-US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25 761</a:t>
          </a:r>
          <a:r>
            <a:rPr lang="uk-UA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en-US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uk-UA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0146958-76D2-4EFE-A9E2-2B307D18B64B}" type="parTrans" cxnId="{5661C4EA-7031-418C-B627-1708D2F3FC16}">
      <dgm:prSet/>
      <dgm:spPr/>
      <dgm:t>
        <a:bodyPr/>
        <a:lstStyle/>
        <a:p>
          <a:endParaRPr lang="ru-RU"/>
        </a:p>
      </dgm:t>
    </dgm:pt>
    <dgm:pt modelId="{057FC926-2F8C-4EA5-A1B6-2DD84A772728}" type="sibTrans" cxnId="{5661C4EA-7031-418C-B627-1708D2F3FC16}">
      <dgm:prSet/>
      <dgm:spPr/>
      <dgm:t>
        <a:bodyPr/>
        <a:lstStyle/>
        <a:p>
          <a:endParaRPr lang="ru-RU" dirty="0"/>
        </a:p>
      </dgm:t>
    </dgm:pt>
    <dgm:pt modelId="{CF8AE91B-DE85-41AF-BAA9-5967D55B77E6}">
      <dgm:prSet phldrT="[Текст]" custT="1"/>
      <dgm:spPr>
        <a:solidFill>
          <a:schemeClr val="tx2">
            <a:lumMod val="60000"/>
            <a:lumOff val="40000"/>
            <a:alpha val="28000"/>
          </a:schemeClr>
        </a:solidFill>
      </dgm:spPr>
      <dgm:t>
        <a:bodyPr/>
        <a:lstStyle/>
        <a:p>
          <a:pPr algn="r"/>
          <a:r>
            <a:rPr lang="uk-UA" sz="16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тепло-енергоносії </a:t>
          </a:r>
          <a:r>
            <a:rPr lang="uk-UA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 </a:t>
          </a:r>
          <a:r>
            <a:rPr lang="en-US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9</a:t>
          </a:r>
          <a:r>
            <a:rPr lang="uk-UA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en-US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uk-UA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en-US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16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684ECE0-993C-4EE2-A4E6-FD6BEF88EE25}" type="parTrans" cxnId="{7FD8B902-03BB-488B-8EB5-D00B461B2D95}">
      <dgm:prSet/>
      <dgm:spPr/>
      <dgm:t>
        <a:bodyPr/>
        <a:lstStyle/>
        <a:p>
          <a:endParaRPr lang="ru-RU"/>
        </a:p>
      </dgm:t>
    </dgm:pt>
    <dgm:pt modelId="{461CDCBF-5678-41E8-B4F3-5EBEDE51948A}" type="sibTrans" cxnId="{7FD8B902-03BB-488B-8EB5-D00B461B2D95}">
      <dgm:prSet/>
      <dgm:spPr/>
      <dgm:t>
        <a:bodyPr/>
        <a:lstStyle/>
        <a:p>
          <a:endParaRPr lang="ru-RU" dirty="0"/>
        </a:p>
      </dgm:t>
    </dgm:pt>
    <dgm:pt modelId="{EF6355D6-CD95-475A-9A75-3EF6E6224798}">
      <dgm:prSet phldrT="[Текст]" custT="1"/>
      <dgm:spPr>
        <a:solidFill>
          <a:schemeClr val="tx2">
            <a:lumMod val="40000"/>
            <a:lumOff val="60000"/>
            <a:alpha val="38000"/>
          </a:schemeClr>
        </a:solidFill>
      </dgm:spPr>
      <dgm:t>
        <a:bodyPr/>
        <a:lstStyle/>
        <a:p>
          <a:pPr algn="r"/>
          <a:r>
            <a:rPr lang="uk-UA" sz="16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інші статті видатків </a:t>
          </a:r>
          <a:r>
            <a:rPr lang="uk-UA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uk-UA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455</a:t>
          </a:r>
          <a:r>
            <a:rPr lang="uk-UA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en-US" sz="16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8</a:t>
          </a:r>
          <a:endParaRPr lang="ru-RU" sz="1600" b="1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E230C12-1EE4-4C5E-AECC-2B2D3709BB58}" type="parTrans" cxnId="{11D63A8A-9BCA-4344-9D9B-938D53BFCAA5}">
      <dgm:prSet/>
      <dgm:spPr/>
      <dgm:t>
        <a:bodyPr/>
        <a:lstStyle/>
        <a:p>
          <a:endParaRPr lang="ru-RU"/>
        </a:p>
      </dgm:t>
    </dgm:pt>
    <dgm:pt modelId="{FF488CA7-C240-46C6-B0E2-DA67FD277A8B}" type="sibTrans" cxnId="{11D63A8A-9BCA-4344-9D9B-938D53BFCAA5}">
      <dgm:prSet/>
      <dgm:spPr/>
      <dgm:t>
        <a:bodyPr/>
        <a:lstStyle/>
        <a:p>
          <a:endParaRPr lang="ru-RU"/>
        </a:p>
      </dgm:t>
    </dgm:pt>
    <dgm:pt modelId="{40541793-A140-46D0-9555-38D327939DF6}" type="pres">
      <dgm:prSet presAssocID="{4C38C71E-05E3-42A2-AA6C-8AF4F58D8FA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9E61D4-6A9E-49AF-A5FA-74BDD183426A}" type="pres">
      <dgm:prSet presAssocID="{4C38C71E-05E3-42A2-AA6C-8AF4F58D8FA1}" presName="dummyMaxCanvas" presStyleCnt="0">
        <dgm:presLayoutVars/>
      </dgm:prSet>
      <dgm:spPr/>
    </dgm:pt>
    <dgm:pt modelId="{A4F4DEE7-688B-4783-9074-B4CC08857A8B}" type="pres">
      <dgm:prSet presAssocID="{4C38C71E-05E3-42A2-AA6C-8AF4F58D8FA1}" presName="ThreeNodes_1" presStyleLbl="node1" presStyleIdx="0" presStyleCnt="3" custScaleX="117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30409-C044-40A6-8B07-16FA2C582A15}" type="pres">
      <dgm:prSet presAssocID="{4C38C71E-05E3-42A2-AA6C-8AF4F58D8FA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45D0B-5908-42FF-81AF-B82DB67ACA83}" type="pres">
      <dgm:prSet presAssocID="{4C38C71E-05E3-42A2-AA6C-8AF4F58D8FA1}" presName="ThreeNodes_3" presStyleLbl="node1" presStyleIdx="2" presStyleCnt="3" custScaleX="111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38D2A-7981-4CF8-91B4-CA38C25B2459}" type="pres">
      <dgm:prSet presAssocID="{4C38C71E-05E3-42A2-AA6C-8AF4F58D8FA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9623E-51BC-48B6-8E29-4BBCC8833D24}" type="pres">
      <dgm:prSet presAssocID="{4C38C71E-05E3-42A2-AA6C-8AF4F58D8FA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FB2B1-BD1D-411C-9216-837FA11883AE}" type="pres">
      <dgm:prSet presAssocID="{4C38C71E-05E3-42A2-AA6C-8AF4F58D8FA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FFC40-5AE6-4034-903E-901AD9B6AA7D}" type="pres">
      <dgm:prSet presAssocID="{4C38C71E-05E3-42A2-AA6C-8AF4F58D8FA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AA51D-984F-4488-83F2-AF5A40E67458}" type="pres">
      <dgm:prSet presAssocID="{4C38C71E-05E3-42A2-AA6C-8AF4F58D8FA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C66181-079D-4757-B6C0-AD9158EF37CA}" type="presOf" srcId="{D392DC0B-7ABE-462B-A0E1-0A3C07405C5A}" destId="{77AFB2B1-BD1D-411C-9216-837FA11883AE}" srcOrd="1" destOrd="0" presId="urn:microsoft.com/office/officeart/2005/8/layout/vProcess5"/>
    <dgm:cxn modelId="{11D63A8A-9BCA-4344-9D9B-938D53BFCAA5}" srcId="{4C38C71E-05E3-42A2-AA6C-8AF4F58D8FA1}" destId="{EF6355D6-CD95-475A-9A75-3EF6E6224798}" srcOrd="2" destOrd="0" parTransId="{6E230C12-1EE4-4C5E-AECC-2B2D3709BB58}" sibTransId="{FF488CA7-C240-46C6-B0E2-DA67FD277A8B}"/>
    <dgm:cxn modelId="{49594782-BF9A-46AB-A6A4-9BFBF1F05332}" type="presOf" srcId="{461CDCBF-5678-41E8-B4F3-5EBEDE51948A}" destId="{2939623E-51BC-48B6-8E29-4BBCC8833D24}" srcOrd="0" destOrd="0" presId="urn:microsoft.com/office/officeart/2005/8/layout/vProcess5"/>
    <dgm:cxn modelId="{CBF3406D-8F03-44C9-852E-137DC7D44C49}" type="presOf" srcId="{EF6355D6-CD95-475A-9A75-3EF6E6224798}" destId="{058AA51D-984F-4488-83F2-AF5A40E67458}" srcOrd="1" destOrd="0" presId="urn:microsoft.com/office/officeart/2005/8/layout/vProcess5"/>
    <dgm:cxn modelId="{BF5053E9-DB07-40FC-BB56-6C3E75A5BEC6}" type="presOf" srcId="{D392DC0B-7ABE-462B-A0E1-0A3C07405C5A}" destId="{A4F4DEE7-688B-4783-9074-B4CC08857A8B}" srcOrd="0" destOrd="0" presId="urn:microsoft.com/office/officeart/2005/8/layout/vProcess5"/>
    <dgm:cxn modelId="{918D8D57-D17F-44B9-BF9A-89ED30E8380D}" type="presOf" srcId="{057FC926-2F8C-4EA5-A1B6-2DD84A772728}" destId="{15438D2A-7981-4CF8-91B4-CA38C25B2459}" srcOrd="0" destOrd="0" presId="urn:microsoft.com/office/officeart/2005/8/layout/vProcess5"/>
    <dgm:cxn modelId="{DB4B24C3-5516-427D-86D3-6B94F3093DD7}" type="presOf" srcId="{CF8AE91B-DE85-41AF-BAA9-5967D55B77E6}" destId="{C2130409-C044-40A6-8B07-16FA2C582A15}" srcOrd="0" destOrd="0" presId="urn:microsoft.com/office/officeart/2005/8/layout/vProcess5"/>
    <dgm:cxn modelId="{5661C4EA-7031-418C-B627-1708D2F3FC16}" srcId="{4C38C71E-05E3-42A2-AA6C-8AF4F58D8FA1}" destId="{D392DC0B-7ABE-462B-A0E1-0A3C07405C5A}" srcOrd="0" destOrd="0" parTransId="{60146958-76D2-4EFE-A9E2-2B307D18B64B}" sibTransId="{057FC926-2F8C-4EA5-A1B6-2DD84A772728}"/>
    <dgm:cxn modelId="{B8D56A68-CC89-432B-A14A-990BC9A4FC14}" type="presOf" srcId="{CF8AE91B-DE85-41AF-BAA9-5967D55B77E6}" destId="{120FFC40-5AE6-4034-903E-901AD9B6AA7D}" srcOrd="1" destOrd="0" presId="urn:microsoft.com/office/officeart/2005/8/layout/vProcess5"/>
    <dgm:cxn modelId="{2BB06B38-64A0-4C1D-BDD4-F4245E51653B}" type="presOf" srcId="{EF6355D6-CD95-475A-9A75-3EF6E6224798}" destId="{56145D0B-5908-42FF-81AF-B82DB67ACA83}" srcOrd="0" destOrd="0" presId="urn:microsoft.com/office/officeart/2005/8/layout/vProcess5"/>
    <dgm:cxn modelId="{7FD8B902-03BB-488B-8EB5-D00B461B2D95}" srcId="{4C38C71E-05E3-42A2-AA6C-8AF4F58D8FA1}" destId="{CF8AE91B-DE85-41AF-BAA9-5967D55B77E6}" srcOrd="1" destOrd="0" parTransId="{1684ECE0-993C-4EE2-A4E6-FD6BEF88EE25}" sibTransId="{461CDCBF-5678-41E8-B4F3-5EBEDE51948A}"/>
    <dgm:cxn modelId="{AF9D6D12-6D28-4AFF-83A7-390D44529716}" type="presOf" srcId="{4C38C71E-05E3-42A2-AA6C-8AF4F58D8FA1}" destId="{40541793-A140-46D0-9555-38D327939DF6}" srcOrd="0" destOrd="0" presId="urn:microsoft.com/office/officeart/2005/8/layout/vProcess5"/>
    <dgm:cxn modelId="{5B4C6786-FF4C-4EBC-AB1B-F56BA59107A5}" type="presParOf" srcId="{40541793-A140-46D0-9555-38D327939DF6}" destId="{8E9E61D4-6A9E-49AF-A5FA-74BDD183426A}" srcOrd="0" destOrd="0" presId="urn:microsoft.com/office/officeart/2005/8/layout/vProcess5"/>
    <dgm:cxn modelId="{FD199786-BBC6-4F0F-8F7A-F3966BB5CD65}" type="presParOf" srcId="{40541793-A140-46D0-9555-38D327939DF6}" destId="{A4F4DEE7-688B-4783-9074-B4CC08857A8B}" srcOrd="1" destOrd="0" presId="urn:microsoft.com/office/officeart/2005/8/layout/vProcess5"/>
    <dgm:cxn modelId="{F7D73B3D-D5BC-4198-AD5E-1D2D4C74D2E5}" type="presParOf" srcId="{40541793-A140-46D0-9555-38D327939DF6}" destId="{C2130409-C044-40A6-8B07-16FA2C582A15}" srcOrd="2" destOrd="0" presId="urn:microsoft.com/office/officeart/2005/8/layout/vProcess5"/>
    <dgm:cxn modelId="{A9105CF4-051A-473F-B69A-D245B28DD7E3}" type="presParOf" srcId="{40541793-A140-46D0-9555-38D327939DF6}" destId="{56145D0B-5908-42FF-81AF-B82DB67ACA83}" srcOrd="3" destOrd="0" presId="urn:microsoft.com/office/officeart/2005/8/layout/vProcess5"/>
    <dgm:cxn modelId="{9950E94A-83FD-4A48-AB29-F12C32271494}" type="presParOf" srcId="{40541793-A140-46D0-9555-38D327939DF6}" destId="{15438D2A-7981-4CF8-91B4-CA38C25B2459}" srcOrd="4" destOrd="0" presId="urn:microsoft.com/office/officeart/2005/8/layout/vProcess5"/>
    <dgm:cxn modelId="{25B48891-0E58-49B9-9FF8-FB9DCF93E0DB}" type="presParOf" srcId="{40541793-A140-46D0-9555-38D327939DF6}" destId="{2939623E-51BC-48B6-8E29-4BBCC8833D24}" srcOrd="5" destOrd="0" presId="urn:microsoft.com/office/officeart/2005/8/layout/vProcess5"/>
    <dgm:cxn modelId="{573F0140-6BD5-4B3D-B0DA-20C4958D7F90}" type="presParOf" srcId="{40541793-A140-46D0-9555-38D327939DF6}" destId="{77AFB2B1-BD1D-411C-9216-837FA11883AE}" srcOrd="6" destOrd="0" presId="urn:microsoft.com/office/officeart/2005/8/layout/vProcess5"/>
    <dgm:cxn modelId="{8346BE36-9E4D-4D22-8F9E-53449A1667D4}" type="presParOf" srcId="{40541793-A140-46D0-9555-38D327939DF6}" destId="{120FFC40-5AE6-4034-903E-901AD9B6AA7D}" srcOrd="7" destOrd="0" presId="urn:microsoft.com/office/officeart/2005/8/layout/vProcess5"/>
    <dgm:cxn modelId="{C91CBEBA-1DCB-4730-A05F-D6A451AEF329}" type="presParOf" srcId="{40541793-A140-46D0-9555-38D327939DF6}" destId="{058AA51D-984F-4488-83F2-AF5A40E6745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C07ACC-9F58-4EE7-B55D-BF40200BB94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E4C6FB-88C1-4379-83F3-67AF23A2371E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240</a:t>
          </a:r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DC9011-0D3A-4680-8E9A-ACC4FA0C3638}" type="parTrans" cxnId="{72DF8959-3E67-48CC-ACA5-51A8DB645A62}">
      <dgm:prSet/>
      <dgm:spPr/>
      <dgm:t>
        <a:bodyPr/>
        <a:lstStyle/>
        <a:p>
          <a:endParaRPr lang="ru-RU"/>
        </a:p>
      </dgm:t>
    </dgm:pt>
    <dgm:pt modelId="{BF806AA5-669A-41FB-82BC-8D93FA0585AE}" type="sibTrans" cxnId="{72DF8959-3E67-48CC-ACA5-51A8DB645A62}">
      <dgm:prSet/>
      <dgm:spPr/>
      <dgm:t>
        <a:bodyPr/>
        <a:lstStyle/>
        <a:p>
          <a:endParaRPr lang="ru-RU"/>
        </a:p>
      </dgm:t>
    </dgm:pt>
    <dgm:pt modelId="{13E29537-0BF2-4DB7-8178-626C9F002D07}">
      <dgm:prSet phldrT="[Текст]" custT="1"/>
      <dgm:spPr/>
      <dgm:t>
        <a:bodyPr/>
        <a:lstStyle/>
        <a:p>
          <a:pPr algn="ctr"/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придбання обладнання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9B5EA38-F2B7-4982-B832-9E535448EC07}" type="parTrans" cxnId="{1900D7E9-F6B7-45BA-B713-D34325E1BAA2}">
      <dgm:prSet/>
      <dgm:spPr/>
      <dgm:t>
        <a:bodyPr/>
        <a:lstStyle/>
        <a:p>
          <a:endParaRPr lang="ru-RU"/>
        </a:p>
      </dgm:t>
    </dgm:pt>
    <dgm:pt modelId="{90B64AFD-B7A2-46F6-B6CC-63C09D7222FB}" type="sibTrans" cxnId="{1900D7E9-F6B7-45BA-B713-D34325E1BAA2}">
      <dgm:prSet/>
      <dgm:spPr/>
      <dgm:t>
        <a:bodyPr/>
        <a:lstStyle/>
        <a:p>
          <a:endParaRPr lang="ru-RU"/>
        </a:p>
      </dgm:t>
    </dgm:pt>
    <dgm:pt modelId="{858364B0-0691-4F35-88FE-288743860A75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595</a:t>
          </a:r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794C91-D37C-4BB9-A241-4B0F1140D89A}" type="parTrans" cxnId="{D96B5DBA-DBD4-427E-BBAF-0C0A9C34764F}">
      <dgm:prSet/>
      <dgm:spPr/>
      <dgm:t>
        <a:bodyPr/>
        <a:lstStyle/>
        <a:p>
          <a:endParaRPr lang="ru-RU"/>
        </a:p>
      </dgm:t>
    </dgm:pt>
    <dgm:pt modelId="{F0CDB8D2-BCA8-4915-A246-C8931CCE83A6}" type="sibTrans" cxnId="{D96B5DBA-DBD4-427E-BBAF-0C0A9C34764F}">
      <dgm:prSet/>
      <dgm:spPr/>
      <dgm:t>
        <a:bodyPr/>
        <a:lstStyle/>
        <a:p>
          <a:endParaRPr lang="ru-RU"/>
        </a:p>
      </dgm:t>
    </dgm:pt>
    <dgm:pt modelId="{F020C7D2-E20F-4872-A22D-2F2EDB125FE0}">
      <dgm:prSet phldrT="[Текст]" custT="1"/>
      <dgm:spPr/>
      <dgm:t>
        <a:bodyPr/>
        <a:lstStyle/>
        <a:p>
          <a:pPr algn="ctr"/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капітальний ремонт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904FBB-1D7B-4DBD-92CD-E955C4BD9EF3}" type="parTrans" cxnId="{5A767790-82FF-4442-B340-3193CC370663}">
      <dgm:prSet/>
      <dgm:spPr/>
      <dgm:t>
        <a:bodyPr/>
        <a:lstStyle/>
        <a:p>
          <a:endParaRPr lang="ru-RU"/>
        </a:p>
      </dgm:t>
    </dgm:pt>
    <dgm:pt modelId="{CD7535D3-1D56-4F6D-83EB-55C6B1EEBB0E}" type="sibTrans" cxnId="{5A767790-82FF-4442-B340-3193CC370663}">
      <dgm:prSet/>
      <dgm:spPr/>
      <dgm:t>
        <a:bodyPr/>
        <a:lstStyle/>
        <a:p>
          <a:endParaRPr lang="ru-RU"/>
        </a:p>
      </dgm:t>
    </dgm:pt>
    <dgm:pt modelId="{01482327-597D-476C-9807-F8E032B19E10}" type="pres">
      <dgm:prSet presAssocID="{28C07ACC-9F58-4EE7-B55D-BF40200BB94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590999-8018-4DC6-873B-198A97BA5BE6}" type="pres">
      <dgm:prSet presAssocID="{92E4C6FB-88C1-4379-83F3-67AF23A2371E}" presName="linNode" presStyleCnt="0"/>
      <dgm:spPr/>
    </dgm:pt>
    <dgm:pt modelId="{CE71749A-0119-410C-BC89-7DCCEE158BB9}" type="pres">
      <dgm:prSet presAssocID="{92E4C6FB-88C1-4379-83F3-67AF23A2371E}" presName="parentShp" presStyleLbl="node1" presStyleIdx="0" presStyleCnt="2" custScaleX="50848" custScaleY="63375" custLinFactNeighborX="8197" custLinFactNeighborY="-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873DC-A684-453B-BC9F-54580225E4DD}" type="pres">
      <dgm:prSet presAssocID="{92E4C6FB-88C1-4379-83F3-67AF23A2371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4837A-0B31-40DD-9D49-65702414F3AC}" type="pres">
      <dgm:prSet presAssocID="{BF806AA5-669A-41FB-82BC-8D93FA0585AE}" presName="spacing" presStyleCnt="0"/>
      <dgm:spPr/>
    </dgm:pt>
    <dgm:pt modelId="{F0468F33-0A0E-4CA1-B4BD-05970CEBEF61}" type="pres">
      <dgm:prSet presAssocID="{858364B0-0691-4F35-88FE-288743860A75}" presName="linNode" presStyleCnt="0"/>
      <dgm:spPr/>
    </dgm:pt>
    <dgm:pt modelId="{38A7269C-5508-4186-A120-18D572002BA3}" type="pres">
      <dgm:prSet presAssocID="{858364B0-0691-4F35-88FE-288743860A75}" presName="parentShp" presStyleLbl="node1" presStyleIdx="1" presStyleCnt="2" custScaleX="57895" custScaleY="63376" custLinFactNeighborX="8772" custLinFactNeighborY="-4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4B8DBF-941B-4C74-8AE0-16CBFBA034CE}" type="pres">
      <dgm:prSet presAssocID="{858364B0-0691-4F35-88FE-288743860A75}" presName="childShp" presStyleLbl="bgAccFollowNode1" presStyleIdx="1" presStyleCnt="2" custLinFactNeighborX="10338" custLinFactNeighborY="6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A12305-2648-47C8-9A51-95E8B0A13B2F}" type="presOf" srcId="{92E4C6FB-88C1-4379-83F3-67AF23A2371E}" destId="{CE71749A-0119-410C-BC89-7DCCEE158BB9}" srcOrd="0" destOrd="0" presId="urn:microsoft.com/office/officeart/2005/8/layout/vList6"/>
    <dgm:cxn modelId="{A988DF1E-9398-4278-B9AE-3CF0E19FF387}" type="presOf" srcId="{F020C7D2-E20F-4872-A22D-2F2EDB125FE0}" destId="{274B8DBF-941B-4C74-8AE0-16CBFBA034CE}" srcOrd="0" destOrd="0" presId="urn:microsoft.com/office/officeart/2005/8/layout/vList6"/>
    <dgm:cxn modelId="{888C6DDC-EFD2-4EF2-913B-78B5E70C51AC}" type="presOf" srcId="{28C07ACC-9F58-4EE7-B55D-BF40200BB94E}" destId="{01482327-597D-476C-9807-F8E032B19E10}" srcOrd="0" destOrd="0" presId="urn:microsoft.com/office/officeart/2005/8/layout/vList6"/>
    <dgm:cxn modelId="{7855FB23-E645-4184-A38F-B24D9469FF8F}" type="presOf" srcId="{858364B0-0691-4F35-88FE-288743860A75}" destId="{38A7269C-5508-4186-A120-18D572002BA3}" srcOrd="0" destOrd="0" presId="urn:microsoft.com/office/officeart/2005/8/layout/vList6"/>
    <dgm:cxn modelId="{1900D7E9-F6B7-45BA-B713-D34325E1BAA2}" srcId="{92E4C6FB-88C1-4379-83F3-67AF23A2371E}" destId="{13E29537-0BF2-4DB7-8178-626C9F002D07}" srcOrd="0" destOrd="0" parTransId="{B9B5EA38-F2B7-4982-B832-9E535448EC07}" sibTransId="{90B64AFD-B7A2-46F6-B6CC-63C09D7222FB}"/>
    <dgm:cxn modelId="{5A767790-82FF-4442-B340-3193CC370663}" srcId="{858364B0-0691-4F35-88FE-288743860A75}" destId="{F020C7D2-E20F-4872-A22D-2F2EDB125FE0}" srcOrd="0" destOrd="0" parTransId="{6B904FBB-1D7B-4DBD-92CD-E955C4BD9EF3}" sibTransId="{CD7535D3-1D56-4F6D-83EB-55C6B1EEBB0E}"/>
    <dgm:cxn modelId="{72DF8959-3E67-48CC-ACA5-51A8DB645A62}" srcId="{28C07ACC-9F58-4EE7-B55D-BF40200BB94E}" destId="{92E4C6FB-88C1-4379-83F3-67AF23A2371E}" srcOrd="0" destOrd="0" parTransId="{2BDC9011-0D3A-4680-8E9A-ACC4FA0C3638}" sibTransId="{BF806AA5-669A-41FB-82BC-8D93FA0585AE}"/>
    <dgm:cxn modelId="{D96B5DBA-DBD4-427E-BBAF-0C0A9C34764F}" srcId="{28C07ACC-9F58-4EE7-B55D-BF40200BB94E}" destId="{858364B0-0691-4F35-88FE-288743860A75}" srcOrd="1" destOrd="0" parTransId="{3A794C91-D37C-4BB9-A241-4B0F1140D89A}" sibTransId="{F0CDB8D2-BCA8-4915-A246-C8931CCE83A6}"/>
    <dgm:cxn modelId="{785DC79A-4911-4C17-888C-39B96A7D458E}" type="presOf" srcId="{13E29537-0BF2-4DB7-8178-626C9F002D07}" destId="{8AF873DC-A684-453B-BC9F-54580225E4DD}" srcOrd="0" destOrd="0" presId="urn:microsoft.com/office/officeart/2005/8/layout/vList6"/>
    <dgm:cxn modelId="{1021F033-0989-4ED1-B68E-E8C5B5E4C9CB}" type="presParOf" srcId="{01482327-597D-476C-9807-F8E032B19E10}" destId="{2F590999-8018-4DC6-873B-198A97BA5BE6}" srcOrd="0" destOrd="0" presId="urn:microsoft.com/office/officeart/2005/8/layout/vList6"/>
    <dgm:cxn modelId="{0785F094-EAED-476E-9D2F-E2B94C4C9A38}" type="presParOf" srcId="{2F590999-8018-4DC6-873B-198A97BA5BE6}" destId="{CE71749A-0119-410C-BC89-7DCCEE158BB9}" srcOrd="0" destOrd="0" presId="urn:microsoft.com/office/officeart/2005/8/layout/vList6"/>
    <dgm:cxn modelId="{9A669FF8-3283-403F-8548-7815B7F2B8DD}" type="presParOf" srcId="{2F590999-8018-4DC6-873B-198A97BA5BE6}" destId="{8AF873DC-A684-453B-BC9F-54580225E4DD}" srcOrd="1" destOrd="0" presId="urn:microsoft.com/office/officeart/2005/8/layout/vList6"/>
    <dgm:cxn modelId="{22ECF0B0-9448-4122-8442-1207601FD389}" type="presParOf" srcId="{01482327-597D-476C-9807-F8E032B19E10}" destId="{2664837A-0B31-40DD-9D49-65702414F3AC}" srcOrd="1" destOrd="0" presId="urn:microsoft.com/office/officeart/2005/8/layout/vList6"/>
    <dgm:cxn modelId="{CB111D8A-F87A-4D03-AEF9-918492035A63}" type="presParOf" srcId="{01482327-597D-476C-9807-F8E032B19E10}" destId="{F0468F33-0A0E-4CA1-B4BD-05970CEBEF61}" srcOrd="2" destOrd="0" presId="urn:microsoft.com/office/officeart/2005/8/layout/vList6"/>
    <dgm:cxn modelId="{666EB959-435B-46DD-9045-EE52B5CBDAAC}" type="presParOf" srcId="{F0468F33-0A0E-4CA1-B4BD-05970CEBEF61}" destId="{38A7269C-5508-4186-A120-18D572002BA3}" srcOrd="0" destOrd="0" presId="urn:microsoft.com/office/officeart/2005/8/layout/vList6"/>
    <dgm:cxn modelId="{8DE43921-7951-4E82-8171-61F796AFC8FF}" type="presParOf" srcId="{F0468F33-0A0E-4CA1-B4BD-05970CEBEF61}" destId="{274B8DBF-941B-4C74-8AE0-16CBFBA034C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070CCC-685C-46D8-BFAB-6BAE7E1D089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04EE1B40-C816-420E-8960-ECD45CE05EA0}">
      <dgm:prSet phldrT="[Текст]" custT="1"/>
      <dgm:spPr>
        <a:solidFill>
          <a:schemeClr val="accent1">
            <a:hueOff val="0"/>
            <a:satOff val="0"/>
            <a:lumOff val="0"/>
            <a:alpha val="65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uk-UA" sz="25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галузь </a:t>
          </a:r>
        </a:p>
        <a:p>
          <a:r>
            <a:rPr lang="uk-UA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“Освіта”</a:t>
          </a:r>
          <a:endParaRPr lang="uk-UA" sz="2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10 838,241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2BBD48-CD36-4DD6-B2DF-D4E765F55BDE}" type="parTrans" cxnId="{D53509CE-A571-41AE-808C-73A55E0EA385}">
      <dgm:prSet/>
      <dgm:spPr/>
      <dgm:t>
        <a:bodyPr/>
        <a:lstStyle/>
        <a:p>
          <a:endParaRPr lang="ru-RU"/>
        </a:p>
      </dgm:t>
    </dgm:pt>
    <dgm:pt modelId="{EBA60A30-1569-496A-B618-B38C6F9FFB01}" type="sibTrans" cxnId="{D53509CE-A571-41AE-808C-73A55E0EA385}">
      <dgm:prSet/>
      <dgm:spPr/>
      <dgm:t>
        <a:bodyPr/>
        <a:lstStyle/>
        <a:p>
          <a:endParaRPr lang="ru-RU"/>
        </a:p>
      </dgm:t>
    </dgm:pt>
    <dgm:pt modelId="{17695FC1-B620-46D5-8A68-5CE2164A1120}">
      <dgm:prSet phldrT="[Текст]" custT="1"/>
      <dgm:spPr>
        <a:solidFill>
          <a:schemeClr val="accent1">
            <a:hueOff val="0"/>
            <a:satOff val="0"/>
            <a:lumOff val="0"/>
            <a:alpha val="64000"/>
          </a:schemeClr>
        </a:solidFill>
      </dgm:spPr>
      <dgm:t>
        <a:bodyPr/>
        <a:lstStyle/>
        <a:p>
          <a:endParaRPr lang="uk-UA" sz="2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галузь </a:t>
          </a:r>
          <a:r>
            <a:rPr lang="uk-UA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“Житлово-комунальне</a:t>
          </a:r>
          <a:r>
            <a: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господарство”</a:t>
          </a:r>
          <a:r>
            <a: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4 059,727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71BEB6-FE4F-44C6-83D1-5702F076D92B}" type="parTrans" cxnId="{6D84F5D4-DCD8-42F6-B4A3-900A242DA55A}">
      <dgm:prSet/>
      <dgm:spPr/>
      <dgm:t>
        <a:bodyPr/>
        <a:lstStyle/>
        <a:p>
          <a:endParaRPr lang="ru-RU"/>
        </a:p>
      </dgm:t>
    </dgm:pt>
    <dgm:pt modelId="{217A8655-45DF-4B6F-AA92-6E26AECB9A4A}" type="sibTrans" cxnId="{6D84F5D4-DCD8-42F6-B4A3-900A242DA55A}">
      <dgm:prSet/>
      <dgm:spPr/>
      <dgm:t>
        <a:bodyPr/>
        <a:lstStyle/>
        <a:p>
          <a:endParaRPr lang="ru-RU"/>
        </a:p>
      </dgm:t>
    </dgm:pt>
    <dgm:pt modelId="{ECF7251B-580C-4C4C-B1E7-8EACC7E8167B}">
      <dgm:prSet phldrT="[Текст]" custT="1"/>
      <dgm:spPr>
        <a:solidFill>
          <a:schemeClr val="accent1">
            <a:hueOff val="0"/>
            <a:satOff val="0"/>
            <a:lumOff val="0"/>
            <a:alpha val="65000"/>
          </a:schemeClr>
        </a:solidFill>
      </dgm:spPr>
      <dgm:t>
        <a:bodyPr/>
        <a:lstStyle/>
        <a:p>
          <a:endParaRPr lang="uk-UA" sz="2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uk-U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галузь </a:t>
          </a:r>
          <a:r>
            <a:rPr lang="uk-UA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“Молодіжна</a:t>
          </a:r>
          <a:r>
            <a: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політика”</a:t>
          </a:r>
          <a:r>
            <a: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</a:p>
        <a:p>
          <a:r>
            <a: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1 146,249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B8C752-1B80-475A-B44A-D29650D7D11F}" type="parTrans" cxnId="{B8FFD86B-78FA-4414-96F1-BDAB999F681E}">
      <dgm:prSet/>
      <dgm:spPr/>
      <dgm:t>
        <a:bodyPr/>
        <a:lstStyle/>
        <a:p>
          <a:endParaRPr lang="ru-RU"/>
        </a:p>
      </dgm:t>
    </dgm:pt>
    <dgm:pt modelId="{29017C6A-7D7E-423B-AC57-ADC4E7C86F30}" type="sibTrans" cxnId="{B8FFD86B-78FA-4414-96F1-BDAB999F681E}">
      <dgm:prSet/>
      <dgm:spPr/>
      <dgm:t>
        <a:bodyPr/>
        <a:lstStyle/>
        <a:p>
          <a:endParaRPr lang="ru-RU"/>
        </a:p>
      </dgm:t>
    </dgm:pt>
    <dgm:pt modelId="{E6B3EC92-C3FF-41A9-B2B5-77176B41398F}" type="pres">
      <dgm:prSet presAssocID="{AF070CCC-685C-46D8-BFAB-6BAE7E1D0898}" presName="Name0" presStyleCnt="0">
        <dgm:presLayoutVars>
          <dgm:dir/>
          <dgm:resizeHandles val="exact"/>
        </dgm:presLayoutVars>
      </dgm:prSet>
      <dgm:spPr/>
    </dgm:pt>
    <dgm:pt modelId="{108F7950-60C4-431F-9729-C603897EF7A9}" type="pres">
      <dgm:prSet presAssocID="{AF070CCC-685C-46D8-BFAB-6BAE7E1D0898}" presName="fgShape" presStyleLbl="fgShp" presStyleIdx="0" presStyleCnt="1" custLinFactNeighborX="-1800" custLinFactNeighborY="33333"/>
      <dgm:spPr>
        <a:noFill/>
        <a:ln>
          <a:solidFill>
            <a:schemeClr val="tx2">
              <a:lumMod val="60000"/>
              <a:lumOff val="40000"/>
              <a:alpha val="0"/>
            </a:schemeClr>
          </a:solidFill>
        </a:ln>
      </dgm:spPr>
    </dgm:pt>
    <dgm:pt modelId="{E1F42C07-7387-4C52-97C0-DC39720A8746}" type="pres">
      <dgm:prSet presAssocID="{AF070CCC-685C-46D8-BFAB-6BAE7E1D0898}" presName="linComp" presStyleCnt="0"/>
      <dgm:spPr/>
    </dgm:pt>
    <dgm:pt modelId="{E3EEFC64-F898-4D1A-A294-3FAD8E9334C5}" type="pres">
      <dgm:prSet presAssocID="{04EE1B40-C816-420E-8960-ECD45CE05EA0}" presName="compNode" presStyleCnt="0"/>
      <dgm:spPr/>
    </dgm:pt>
    <dgm:pt modelId="{0286F2B1-2C12-4170-BEF6-1FC0A6B1DB00}" type="pres">
      <dgm:prSet presAssocID="{04EE1B40-C816-420E-8960-ECD45CE05EA0}" presName="bkgdShape" presStyleLbl="node1" presStyleIdx="0" presStyleCnt="3"/>
      <dgm:spPr/>
      <dgm:t>
        <a:bodyPr/>
        <a:lstStyle/>
        <a:p>
          <a:endParaRPr lang="ru-RU"/>
        </a:p>
      </dgm:t>
    </dgm:pt>
    <dgm:pt modelId="{43BF7403-74C2-4442-AE0E-D99D6B48137A}" type="pres">
      <dgm:prSet presAssocID="{04EE1B40-C816-420E-8960-ECD45CE05EA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5DC7E-70BE-49FF-97C9-5160E15632B8}" type="pres">
      <dgm:prSet presAssocID="{04EE1B40-C816-420E-8960-ECD45CE05EA0}" presName="invisiNode" presStyleLbl="node1" presStyleIdx="0" presStyleCnt="3"/>
      <dgm:spPr/>
    </dgm:pt>
    <dgm:pt modelId="{E5CD8544-0FFF-481B-8792-37552F22BFF3}" type="pres">
      <dgm:prSet presAssocID="{04EE1B40-C816-420E-8960-ECD45CE05EA0}" presName="imagNode" presStyleLbl="fgImgPlace1" presStyleIdx="0" presStyleCnt="3" custScaleX="139219" custScaleY="133790" custLinFactNeighborX="-5561" custLinFactNeighborY="-70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4B7D98-2BC1-4585-8A2E-09F409AE7B6F}" type="pres">
      <dgm:prSet presAssocID="{EBA60A30-1569-496A-B618-B38C6F9FFB0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E2CEC65-C075-4189-9EB1-089E5B1652CD}" type="pres">
      <dgm:prSet presAssocID="{17695FC1-B620-46D5-8A68-5CE2164A1120}" presName="compNode" presStyleCnt="0"/>
      <dgm:spPr/>
    </dgm:pt>
    <dgm:pt modelId="{A0A4D283-C22C-49B3-988A-1A6FFE91870B}" type="pres">
      <dgm:prSet presAssocID="{17695FC1-B620-46D5-8A68-5CE2164A1120}" presName="bkgdShape" presStyleLbl="node1" presStyleIdx="1" presStyleCnt="3"/>
      <dgm:spPr/>
      <dgm:t>
        <a:bodyPr/>
        <a:lstStyle/>
        <a:p>
          <a:endParaRPr lang="ru-RU"/>
        </a:p>
      </dgm:t>
    </dgm:pt>
    <dgm:pt modelId="{8A875972-BDFA-46D0-B27C-AB687E809015}" type="pres">
      <dgm:prSet presAssocID="{17695FC1-B620-46D5-8A68-5CE2164A112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C891D-4610-40F1-B980-463DA18291DF}" type="pres">
      <dgm:prSet presAssocID="{17695FC1-B620-46D5-8A68-5CE2164A1120}" presName="invisiNode" presStyleLbl="node1" presStyleIdx="1" presStyleCnt="3"/>
      <dgm:spPr/>
    </dgm:pt>
    <dgm:pt modelId="{0CC6C205-4D0E-49E7-BB50-C31F19D5F355}" type="pres">
      <dgm:prSet presAssocID="{17695FC1-B620-46D5-8A68-5CE2164A1120}" presName="imagNode" presStyleLbl="fgImgPlace1" presStyleIdx="1" presStyleCnt="3" custScaleX="139029" custScaleY="1303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04593ED-519B-47B5-9639-3449A48E6F4E}" type="pres">
      <dgm:prSet presAssocID="{217A8655-45DF-4B6F-AA92-6E26AECB9A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4BEC110-A9B5-40A0-B493-61F2643B2BB9}" type="pres">
      <dgm:prSet presAssocID="{ECF7251B-580C-4C4C-B1E7-8EACC7E8167B}" presName="compNode" presStyleCnt="0"/>
      <dgm:spPr/>
    </dgm:pt>
    <dgm:pt modelId="{138AD5F1-BD1F-4173-BC6E-4119BF3B747B}" type="pres">
      <dgm:prSet presAssocID="{ECF7251B-580C-4C4C-B1E7-8EACC7E8167B}" presName="bkgdShape" presStyleLbl="node1" presStyleIdx="2" presStyleCnt="3"/>
      <dgm:spPr/>
      <dgm:t>
        <a:bodyPr/>
        <a:lstStyle/>
        <a:p>
          <a:endParaRPr lang="ru-RU"/>
        </a:p>
      </dgm:t>
    </dgm:pt>
    <dgm:pt modelId="{943D2C46-C60A-4246-A47E-68CC945F86DD}" type="pres">
      <dgm:prSet presAssocID="{ECF7251B-580C-4C4C-B1E7-8EACC7E8167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DEE91-A742-4F45-9786-0A3EC964BD8E}" type="pres">
      <dgm:prSet presAssocID="{ECF7251B-580C-4C4C-B1E7-8EACC7E8167B}" presName="invisiNode" presStyleLbl="node1" presStyleIdx="2" presStyleCnt="3"/>
      <dgm:spPr/>
    </dgm:pt>
    <dgm:pt modelId="{7A91A078-214A-4E83-941E-CEA1CF5A14E4}" type="pres">
      <dgm:prSet presAssocID="{ECF7251B-580C-4C4C-B1E7-8EACC7E8167B}" presName="imagNode" presStyleLbl="fgImgPlace1" presStyleIdx="2" presStyleCnt="3" custScaleX="139220" custScaleY="13603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8FFD86B-78FA-4414-96F1-BDAB999F681E}" srcId="{AF070CCC-685C-46D8-BFAB-6BAE7E1D0898}" destId="{ECF7251B-580C-4C4C-B1E7-8EACC7E8167B}" srcOrd="2" destOrd="0" parTransId="{B8B8C752-1B80-475A-B44A-D29650D7D11F}" sibTransId="{29017C6A-7D7E-423B-AC57-ADC4E7C86F30}"/>
    <dgm:cxn modelId="{A53C7ABE-0DD4-4877-A26C-3179706F8FF9}" type="presOf" srcId="{04EE1B40-C816-420E-8960-ECD45CE05EA0}" destId="{0286F2B1-2C12-4170-BEF6-1FC0A6B1DB00}" srcOrd="0" destOrd="0" presId="urn:microsoft.com/office/officeart/2005/8/layout/hList7"/>
    <dgm:cxn modelId="{F829F7A8-AB71-4720-A236-0F7CFABFC0F7}" type="presOf" srcId="{17695FC1-B620-46D5-8A68-5CE2164A1120}" destId="{A0A4D283-C22C-49B3-988A-1A6FFE91870B}" srcOrd="0" destOrd="0" presId="urn:microsoft.com/office/officeart/2005/8/layout/hList7"/>
    <dgm:cxn modelId="{F2CC9E45-9C0F-4912-8AFE-E231D6A2FA60}" type="presOf" srcId="{ECF7251B-580C-4C4C-B1E7-8EACC7E8167B}" destId="{138AD5F1-BD1F-4173-BC6E-4119BF3B747B}" srcOrd="0" destOrd="0" presId="urn:microsoft.com/office/officeart/2005/8/layout/hList7"/>
    <dgm:cxn modelId="{0EDC164A-A0D7-4EDA-B016-E799F1DAA404}" type="presOf" srcId="{EBA60A30-1569-496A-B618-B38C6F9FFB01}" destId="{624B7D98-2BC1-4585-8A2E-09F409AE7B6F}" srcOrd="0" destOrd="0" presId="urn:microsoft.com/office/officeart/2005/8/layout/hList7"/>
    <dgm:cxn modelId="{189183DB-A330-4A33-921B-6DE4590D83DC}" type="presOf" srcId="{217A8655-45DF-4B6F-AA92-6E26AECB9A4A}" destId="{904593ED-519B-47B5-9639-3449A48E6F4E}" srcOrd="0" destOrd="0" presId="urn:microsoft.com/office/officeart/2005/8/layout/hList7"/>
    <dgm:cxn modelId="{9D908496-9A70-4916-B48F-FC7EB3A5A954}" type="presOf" srcId="{17695FC1-B620-46D5-8A68-5CE2164A1120}" destId="{8A875972-BDFA-46D0-B27C-AB687E809015}" srcOrd="1" destOrd="0" presId="urn:microsoft.com/office/officeart/2005/8/layout/hList7"/>
    <dgm:cxn modelId="{6D84F5D4-DCD8-42F6-B4A3-900A242DA55A}" srcId="{AF070CCC-685C-46D8-BFAB-6BAE7E1D0898}" destId="{17695FC1-B620-46D5-8A68-5CE2164A1120}" srcOrd="1" destOrd="0" parTransId="{6071BEB6-FE4F-44C6-83D1-5702F076D92B}" sibTransId="{217A8655-45DF-4B6F-AA92-6E26AECB9A4A}"/>
    <dgm:cxn modelId="{023D3365-9710-4609-89AA-1EC757C3E8B6}" type="presOf" srcId="{ECF7251B-580C-4C4C-B1E7-8EACC7E8167B}" destId="{943D2C46-C60A-4246-A47E-68CC945F86DD}" srcOrd="1" destOrd="0" presId="urn:microsoft.com/office/officeart/2005/8/layout/hList7"/>
    <dgm:cxn modelId="{D53509CE-A571-41AE-808C-73A55E0EA385}" srcId="{AF070CCC-685C-46D8-BFAB-6BAE7E1D0898}" destId="{04EE1B40-C816-420E-8960-ECD45CE05EA0}" srcOrd="0" destOrd="0" parTransId="{952BBD48-CD36-4DD6-B2DF-D4E765F55BDE}" sibTransId="{EBA60A30-1569-496A-B618-B38C6F9FFB01}"/>
    <dgm:cxn modelId="{D10FE4F5-AF54-4354-8924-9AB5F181C39D}" type="presOf" srcId="{AF070CCC-685C-46D8-BFAB-6BAE7E1D0898}" destId="{E6B3EC92-C3FF-41A9-B2B5-77176B41398F}" srcOrd="0" destOrd="0" presId="urn:microsoft.com/office/officeart/2005/8/layout/hList7"/>
    <dgm:cxn modelId="{31D5789E-EB78-4BD5-A72C-A7F30E50CBFA}" type="presOf" srcId="{04EE1B40-C816-420E-8960-ECD45CE05EA0}" destId="{43BF7403-74C2-4442-AE0E-D99D6B48137A}" srcOrd="1" destOrd="0" presId="urn:microsoft.com/office/officeart/2005/8/layout/hList7"/>
    <dgm:cxn modelId="{B9F9BFF9-C32B-4627-A7BD-C205349B7F14}" type="presParOf" srcId="{E6B3EC92-C3FF-41A9-B2B5-77176B41398F}" destId="{108F7950-60C4-431F-9729-C603897EF7A9}" srcOrd="0" destOrd="0" presId="urn:microsoft.com/office/officeart/2005/8/layout/hList7"/>
    <dgm:cxn modelId="{C57354C3-3602-4664-9B9F-96F6AE8FF62E}" type="presParOf" srcId="{E6B3EC92-C3FF-41A9-B2B5-77176B41398F}" destId="{E1F42C07-7387-4C52-97C0-DC39720A8746}" srcOrd="1" destOrd="0" presId="urn:microsoft.com/office/officeart/2005/8/layout/hList7"/>
    <dgm:cxn modelId="{3B7E31B6-5045-46FB-AC95-D9AF7BCCE577}" type="presParOf" srcId="{E1F42C07-7387-4C52-97C0-DC39720A8746}" destId="{E3EEFC64-F898-4D1A-A294-3FAD8E9334C5}" srcOrd="0" destOrd="0" presId="urn:microsoft.com/office/officeart/2005/8/layout/hList7"/>
    <dgm:cxn modelId="{6B9CF067-A844-4EC6-85D5-67D0A1035BA8}" type="presParOf" srcId="{E3EEFC64-F898-4D1A-A294-3FAD8E9334C5}" destId="{0286F2B1-2C12-4170-BEF6-1FC0A6B1DB00}" srcOrd="0" destOrd="0" presId="urn:microsoft.com/office/officeart/2005/8/layout/hList7"/>
    <dgm:cxn modelId="{FF64D7A8-7B87-4D3D-9C52-E3E5BED5A24E}" type="presParOf" srcId="{E3EEFC64-F898-4D1A-A294-3FAD8E9334C5}" destId="{43BF7403-74C2-4442-AE0E-D99D6B48137A}" srcOrd="1" destOrd="0" presId="urn:microsoft.com/office/officeart/2005/8/layout/hList7"/>
    <dgm:cxn modelId="{68A3AA5F-CCFF-4EB4-9798-92CF9654A58E}" type="presParOf" srcId="{E3EEFC64-F898-4D1A-A294-3FAD8E9334C5}" destId="{7315DC7E-70BE-49FF-97C9-5160E15632B8}" srcOrd="2" destOrd="0" presId="urn:microsoft.com/office/officeart/2005/8/layout/hList7"/>
    <dgm:cxn modelId="{74FA5EE0-9E5E-4111-BA20-ADB9B01C1122}" type="presParOf" srcId="{E3EEFC64-F898-4D1A-A294-3FAD8E9334C5}" destId="{E5CD8544-0FFF-481B-8792-37552F22BFF3}" srcOrd="3" destOrd="0" presId="urn:microsoft.com/office/officeart/2005/8/layout/hList7"/>
    <dgm:cxn modelId="{BAA13A18-24FF-4748-B9E0-6D41B4D24775}" type="presParOf" srcId="{E1F42C07-7387-4C52-97C0-DC39720A8746}" destId="{624B7D98-2BC1-4585-8A2E-09F409AE7B6F}" srcOrd="1" destOrd="0" presId="urn:microsoft.com/office/officeart/2005/8/layout/hList7"/>
    <dgm:cxn modelId="{D566A5AE-B11E-4EB2-92DF-FE97FD3ABFC7}" type="presParOf" srcId="{E1F42C07-7387-4C52-97C0-DC39720A8746}" destId="{0E2CEC65-C075-4189-9EB1-089E5B1652CD}" srcOrd="2" destOrd="0" presId="urn:microsoft.com/office/officeart/2005/8/layout/hList7"/>
    <dgm:cxn modelId="{81665A8E-9CAE-448B-8F5F-BD50F3B147CC}" type="presParOf" srcId="{0E2CEC65-C075-4189-9EB1-089E5B1652CD}" destId="{A0A4D283-C22C-49B3-988A-1A6FFE91870B}" srcOrd="0" destOrd="0" presId="urn:microsoft.com/office/officeart/2005/8/layout/hList7"/>
    <dgm:cxn modelId="{F033D515-6014-49BC-A2C4-ED8C3EF6321E}" type="presParOf" srcId="{0E2CEC65-C075-4189-9EB1-089E5B1652CD}" destId="{8A875972-BDFA-46D0-B27C-AB687E809015}" srcOrd="1" destOrd="0" presId="urn:microsoft.com/office/officeart/2005/8/layout/hList7"/>
    <dgm:cxn modelId="{4EB81CA8-366B-4C97-A6B5-424C04C470B9}" type="presParOf" srcId="{0E2CEC65-C075-4189-9EB1-089E5B1652CD}" destId="{390C891D-4610-40F1-B980-463DA18291DF}" srcOrd="2" destOrd="0" presId="urn:microsoft.com/office/officeart/2005/8/layout/hList7"/>
    <dgm:cxn modelId="{9C0BACB4-1273-451E-8797-3A1194DD2486}" type="presParOf" srcId="{0E2CEC65-C075-4189-9EB1-089E5B1652CD}" destId="{0CC6C205-4D0E-49E7-BB50-C31F19D5F355}" srcOrd="3" destOrd="0" presId="urn:microsoft.com/office/officeart/2005/8/layout/hList7"/>
    <dgm:cxn modelId="{2DF305C3-946D-4B17-8D79-20D8D29EEEBA}" type="presParOf" srcId="{E1F42C07-7387-4C52-97C0-DC39720A8746}" destId="{904593ED-519B-47B5-9639-3449A48E6F4E}" srcOrd="3" destOrd="0" presId="urn:microsoft.com/office/officeart/2005/8/layout/hList7"/>
    <dgm:cxn modelId="{79284E01-AD0F-41D3-9C00-19B1D216C6E5}" type="presParOf" srcId="{E1F42C07-7387-4C52-97C0-DC39720A8746}" destId="{D4BEC110-A9B5-40A0-B493-61F2643B2BB9}" srcOrd="4" destOrd="0" presId="urn:microsoft.com/office/officeart/2005/8/layout/hList7"/>
    <dgm:cxn modelId="{E7EEF38D-DDFC-4BFF-AC66-FAA8AE89DB9C}" type="presParOf" srcId="{D4BEC110-A9B5-40A0-B493-61F2643B2BB9}" destId="{138AD5F1-BD1F-4173-BC6E-4119BF3B747B}" srcOrd="0" destOrd="0" presId="urn:microsoft.com/office/officeart/2005/8/layout/hList7"/>
    <dgm:cxn modelId="{EDA1EED9-B4D4-483B-8DF1-933FDCF78F30}" type="presParOf" srcId="{D4BEC110-A9B5-40A0-B493-61F2643B2BB9}" destId="{943D2C46-C60A-4246-A47E-68CC945F86DD}" srcOrd="1" destOrd="0" presId="urn:microsoft.com/office/officeart/2005/8/layout/hList7"/>
    <dgm:cxn modelId="{E21D292D-F962-4661-802E-B4083EF9E002}" type="presParOf" srcId="{D4BEC110-A9B5-40A0-B493-61F2643B2BB9}" destId="{49CDEE91-A742-4F45-9786-0A3EC964BD8E}" srcOrd="2" destOrd="0" presId="urn:microsoft.com/office/officeart/2005/8/layout/hList7"/>
    <dgm:cxn modelId="{30A17367-8571-4A14-AE1E-C6F75A3DA856}" type="presParOf" srcId="{D4BEC110-A9B5-40A0-B493-61F2643B2BB9}" destId="{7A91A078-214A-4E83-941E-CEA1CF5A14E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56BC09-D70B-4D9B-9D6E-3010F3B3A293}">
      <dsp:nvSpPr>
        <dsp:cNvPr id="0" name=""/>
        <dsp:cNvSpPr/>
      </dsp:nvSpPr>
      <dsp:spPr>
        <a:xfrm>
          <a:off x="0" y="178858"/>
          <a:ext cx="4262446" cy="3024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1E7A0-4E5F-478F-BC09-481DB600A047}">
      <dsp:nvSpPr>
        <dsp:cNvPr id="0" name=""/>
        <dsp:cNvSpPr/>
      </dsp:nvSpPr>
      <dsp:spPr>
        <a:xfrm>
          <a:off x="212914" y="1738"/>
          <a:ext cx="3872921" cy="35423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777" tIns="0" rIns="112777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заробітна плата з нарахуваннями </a:t>
          </a: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10 243,6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2914" y="1738"/>
        <a:ext cx="3872921" cy="354239"/>
      </dsp:txXfrm>
    </dsp:sp>
    <dsp:sp modelId="{8BDC9A7B-5710-4ECB-A393-086EDFCC335B}">
      <dsp:nvSpPr>
        <dsp:cNvPr id="0" name=""/>
        <dsp:cNvSpPr/>
      </dsp:nvSpPr>
      <dsp:spPr>
        <a:xfrm>
          <a:off x="0" y="723178"/>
          <a:ext cx="426244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1EADA-8959-4310-BFCC-8C4B95BEBFE2}">
      <dsp:nvSpPr>
        <dsp:cNvPr id="0" name=""/>
        <dsp:cNvSpPr/>
      </dsp:nvSpPr>
      <dsp:spPr>
        <a:xfrm>
          <a:off x="212914" y="546058"/>
          <a:ext cx="3844902" cy="35423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777" tIns="0" rIns="112777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енергоносії  </a:t>
          </a: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699,4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2914" y="546058"/>
        <a:ext cx="3844902" cy="354239"/>
      </dsp:txXfrm>
    </dsp:sp>
    <dsp:sp modelId="{608C9E09-E38B-4329-BD39-3BFEB5B58FCE}">
      <dsp:nvSpPr>
        <dsp:cNvPr id="0" name=""/>
        <dsp:cNvSpPr/>
      </dsp:nvSpPr>
      <dsp:spPr>
        <a:xfrm>
          <a:off x="0" y="1267498"/>
          <a:ext cx="426244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7AC06-C631-442C-AA8B-A1E7C41F7AE5}">
      <dsp:nvSpPr>
        <dsp:cNvPr id="0" name=""/>
        <dsp:cNvSpPr/>
      </dsp:nvSpPr>
      <dsp:spPr>
        <a:xfrm>
          <a:off x="212914" y="1090377"/>
          <a:ext cx="3844902" cy="354239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777" tIns="0" rIns="112777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інші статті видатків  </a:t>
          </a: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1 607,358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2914" y="1090377"/>
        <a:ext cx="3844902" cy="3542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56BC09-D70B-4D9B-9D6E-3010F3B3A293}">
      <dsp:nvSpPr>
        <dsp:cNvPr id="0" name=""/>
        <dsp:cNvSpPr/>
      </dsp:nvSpPr>
      <dsp:spPr>
        <a:xfrm>
          <a:off x="0" y="283617"/>
          <a:ext cx="3000396" cy="4536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1E7A0-4E5F-478F-BC09-481DB600A047}">
      <dsp:nvSpPr>
        <dsp:cNvPr id="0" name=""/>
        <dsp:cNvSpPr/>
      </dsp:nvSpPr>
      <dsp:spPr>
        <a:xfrm>
          <a:off x="149873" y="17937"/>
          <a:ext cx="2726204" cy="53136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85" tIns="0" rIns="79385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придбання обладнання                     </a:t>
          </a: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1 189,942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873" y="17937"/>
        <a:ext cx="2726204" cy="531360"/>
      </dsp:txXfrm>
    </dsp:sp>
    <dsp:sp modelId="{8BDC9A7B-5710-4ECB-A393-086EDFCC335B}">
      <dsp:nvSpPr>
        <dsp:cNvPr id="0" name=""/>
        <dsp:cNvSpPr/>
      </dsp:nvSpPr>
      <dsp:spPr>
        <a:xfrm>
          <a:off x="0" y="1100098"/>
          <a:ext cx="300039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1EADA-8959-4310-BFCC-8C4B95BEBFE2}">
      <dsp:nvSpPr>
        <dsp:cNvPr id="0" name=""/>
        <dsp:cNvSpPr/>
      </dsp:nvSpPr>
      <dsp:spPr>
        <a:xfrm>
          <a:off x="149873" y="834418"/>
          <a:ext cx="2706480" cy="53136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385" tIns="0" rIns="79385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капітальний ремонт </a:t>
          </a: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624,0 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9873" y="834418"/>
        <a:ext cx="2706480" cy="5313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F4DEE7-688B-4783-9074-B4CC08857A8B}">
      <dsp:nvSpPr>
        <dsp:cNvPr id="0" name=""/>
        <dsp:cNvSpPr/>
      </dsp:nvSpPr>
      <dsp:spPr>
        <a:xfrm>
          <a:off x="-231283" y="0"/>
          <a:ext cx="3714774" cy="75009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uk-UA" sz="16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заробітна плата з нарахуваннями  </a:t>
          </a:r>
          <a:r>
            <a:rPr lang="en-US" sz="16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25 761</a:t>
          </a:r>
          <a:r>
            <a:rPr lang="uk-UA" sz="16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en-US" sz="16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uk-UA" sz="16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6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231283" y="0"/>
        <a:ext cx="2814214" cy="750099"/>
      </dsp:txXfrm>
    </dsp:sp>
    <dsp:sp modelId="{C2130409-C044-40A6-8B07-16FA2C582A15}">
      <dsp:nvSpPr>
        <dsp:cNvPr id="0" name=""/>
        <dsp:cNvSpPr/>
      </dsp:nvSpPr>
      <dsp:spPr>
        <a:xfrm>
          <a:off x="325932" y="875115"/>
          <a:ext cx="3157559" cy="750099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  <a:alpha val="2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тепло-енергоносії </a:t>
          </a:r>
          <a:r>
            <a:rPr lang="uk-UA" sz="16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 </a:t>
          </a:r>
          <a:r>
            <a:rPr lang="en-US" sz="16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9</a:t>
          </a:r>
          <a:r>
            <a:rPr lang="uk-UA" sz="16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en-US" sz="16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uk-UA" sz="16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en-US" sz="16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16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5932" y="875115"/>
        <a:ext cx="2391387" cy="750099"/>
      </dsp:txXfrm>
    </dsp:sp>
    <dsp:sp modelId="{56145D0B-5908-42FF-81AF-B82DB67ACA83}">
      <dsp:nvSpPr>
        <dsp:cNvPr id="0" name=""/>
        <dsp:cNvSpPr/>
      </dsp:nvSpPr>
      <dsp:spPr>
        <a:xfrm>
          <a:off x="420580" y="1750231"/>
          <a:ext cx="3525478" cy="75009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3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інші статті видатків </a:t>
          </a:r>
          <a:r>
            <a:rPr lang="uk-UA" sz="16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uk-UA" sz="16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455</a:t>
          </a:r>
          <a:r>
            <a:rPr lang="uk-UA" sz="16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en-US" sz="1600" b="1" kern="12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8</a:t>
          </a:r>
          <a:endParaRPr lang="ru-RU" sz="1600" b="1" kern="1200" dirty="0">
            <a:solidFill>
              <a:schemeClr val="accent4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0580" y="1750231"/>
        <a:ext cx="2670031" cy="750099"/>
      </dsp:txXfrm>
    </dsp:sp>
    <dsp:sp modelId="{15438D2A-7981-4CF8-91B4-CA38C25B2459}">
      <dsp:nvSpPr>
        <dsp:cNvPr id="0" name=""/>
        <dsp:cNvSpPr/>
      </dsp:nvSpPr>
      <dsp:spPr>
        <a:xfrm>
          <a:off x="2717319" y="568825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717319" y="568825"/>
        <a:ext cx="487564" cy="487564"/>
      </dsp:txXfrm>
    </dsp:sp>
    <dsp:sp modelId="{2939623E-51BC-48B6-8E29-4BBCC8833D24}">
      <dsp:nvSpPr>
        <dsp:cNvPr id="0" name=""/>
        <dsp:cNvSpPr/>
      </dsp:nvSpPr>
      <dsp:spPr>
        <a:xfrm>
          <a:off x="2995927" y="1438939"/>
          <a:ext cx="487564" cy="4875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995927" y="1438939"/>
        <a:ext cx="487564" cy="48756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F873DC-A684-453B-BC9F-54580225E4DD}">
      <dsp:nvSpPr>
        <dsp:cNvPr id="0" name=""/>
        <dsp:cNvSpPr/>
      </dsp:nvSpPr>
      <dsp:spPr>
        <a:xfrm>
          <a:off x="1206943" y="156"/>
          <a:ext cx="2400316" cy="6121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придбання обладнання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6943" y="156"/>
        <a:ext cx="2400316" cy="612164"/>
      </dsp:txXfrm>
    </dsp:sp>
    <dsp:sp modelId="{CE71749A-0119-410C-BC89-7DCCEE158BB9}">
      <dsp:nvSpPr>
        <dsp:cNvPr id="0" name=""/>
        <dsp:cNvSpPr/>
      </dsp:nvSpPr>
      <dsp:spPr>
        <a:xfrm>
          <a:off x="590021" y="112106"/>
          <a:ext cx="813675" cy="38795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240</a:t>
          </a: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en-U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0021" y="112106"/>
        <a:ext cx="813675" cy="387959"/>
      </dsp:txXfrm>
    </dsp:sp>
    <dsp:sp modelId="{274B8DBF-941B-4C74-8AE0-16CBFBA034CE}">
      <dsp:nvSpPr>
        <dsp:cNvPr id="0" name=""/>
        <dsp:cNvSpPr/>
      </dsp:nvSpPr>
      <dsp:spPr>
        <a:xfrm>
          <a:off x="1428756" y="673695"/>
          <a:ext cx="2400316" cy="61216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latin typeface="Times New Roman" pitchFamily="18" charset="0"/>
              <a:cs typeface="Times New Roman" pitchFamily="18" charset="0"/>
            </a:rPr>
            <a:t>капітальний ремонт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28756" y="673695"/>
        <a:ext cx="2400316" cy="612164"/>
      </dsp:txXfrm>
    </dsp:sp>
    <dsp:sp modelId="{38A7269C-5508-4186-A120-18D572002BA3}">
      <dsp:nvSpPr>
        <dsp:cNvPr id="0" name=""/>
        <dsp:cNvSpPr/>
      </dsp:nvSpPr>
      <dsp:spPr>
        <a:xfrm>
          <a:off x="547440" y="755041"/>
          <a:ext cx="926442" cy="38796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595</a:t>
          </a:r>
          <a:r>
            <a:rPr lang="uk-UA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</a:t>
          </a:r>
          <a:r>
            <a:rPr lang="en-U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7440" y="755041"/>
        <a:ext cx="926442" cy="3879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86F2B1-2C12-4170-BEF6-1FC0A6B1DB00}">
      <dsp:nvSpPr>
        <dsp:cNvPr id="0" name=""/>
        <dsp:cNvSpPr/>
      </dsp:nvSpPr>
      <dsp:spPr>
        <a:xfrm>
          <a:off x="1694" y="0"/>
          <a:ext cx="2636962" cy="385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5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галузь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“Освіта”</a:t>
          </a:r>
          <a:endParaRPr lang="uk-UA" sz="2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uk-UA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10 838,241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94" y="1543051"/>
        <a:ext cx="2636962" cy="1543051"/>
      </dsp:txXfrm>
    </dsp:sp>
    <dsp:sp modelId="{E5CD8544-0FFF-481B-8792-37552F22BFF3}">
      <dsp:nvSpPr>
        <dsp:cNvPr id="0" name=""/>
        <dsp:cNvSpPr/>
      </dsp:nvSpPr>
      <dsp:spPr>
        <a:xfrm>
          <a:off x="354543" y="0"/>
          <a:ext cx="1788393" cy="17186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4D283-C22C-49B3-988A-1A6FFE91870B}">
      <dsp:nvSpPr>
        <dsp:cNvPr id="0" name=""/>
        <dsp:cNvSpPr/>
      </dsp:nvSpPr>
      <dsp:spPr>
        <a:xfrm>
          <a:off x="2717765" y="0"/>
          <a:ext cx="2636962" cy="385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6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галузь </a:t>
          </a:r>
          <a:r>
            <a:rPr lang="uk-UA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“Житлово-комунальне</a:t>
          </a:r>
          <a:r>
            <a:rPr lang="uk-UA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господарство”</a:t>
          </a:r>
          <a:r>
            <a:rPr lang="uk-UA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uk-UA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4 059,727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17765" y="1543051"/>
        <a:ext cx="2636962" cy="1543051"/>
      </dsp:txXfrm>
    </dsp:sp>
    <dsp:sp modelId="{0CC6C205-4D0E-49E7-BB50-C31F19D5F355}">
      <dsp:nvSpPr>
        <dsp:cNvPr id="0" name=""/>
        <dsp:cNvSpPr/>
      </dsp:nvSpPr>
      <dsp:spPr>
        <a:xfrm>
          <a:off x="3143270" y="36765"/>
          <a:ext cx="1785952" cy="167397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AD5F1-BD1F-4173-BC6E-4119BF3B747B}">
      <dsp:nvSpPr>
        <dsp:cNvPr id="0" name=""/>
        <dsp:cNvSpPr/>
      </dsp:nvSpPr>
      <dsp:spPr>
        <a:xfrm>
          <a:off x="5433836" y="0"/>
          <a:ext cx="2636962" cy="385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галузь </a:t>
          </a:r>
          <a:r>
            <a:rPr lang="uk-UA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“Молодіжна</a:t>
          </a:r>
          <a:r>
            <a:rPr lang="uk-UA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політика”</a:t>
          </a:r>
          <a:r>
            <a:rPr lang="uk-UA" sz="2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–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1 146,249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33836" y="1543051"/>
        <a:ext cx="2636962" cy="1543051"/>
      </dsp:txXfrm>
    </dsp:sp>
    <dsp:sp modelId="{7A91A078-214A-4E83-941E-CEA1CF5A14E4}">
      <dsp:nvSpPr>
        <dsp:cNvPr id="0" name=""/>
        <dsp:cNvSpPr/>
      </dsp:nvSpPr>
      <dsp:spPr>
        <a:xfrm>
          <a:off x="5858114" y="0"/>
          <a:ext cx="1788406" cy="174750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F7950-60C4-431F-9729-C603897EF7A9}">
      <dsp:nvSpPr>
        <dsp:cNvPr id="0" name=""/>
        <dsp:cNvSpPr/>
      </dsp:nvSpPr>
      <dsp:spPr>
        <a:xfrm>
          <a:off x="189219" y="3278981"/>
          <a:ext cx="7426694" cy="578644"/>
        </a:xfrm>
        <a:prstGeom prst="leftRightArrow">
          <a:avLst/>
        </a:prstGeom>
        <a:noFill/>
        <a:ln w="25400" cap="flat" cmpd="sng" algn="ctr">
          <a:solidFill>
            <a:schemeClr val="tx2">
              <a:lumMod val="60000"/>
              <a:lumOff val="4000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0.16667</cdr:x>
      <cdr:y>0.4186</cdr:y>
    </cdr:from>
    <cdr:to>
      <cdr:x>0.4359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8694" y="2571768"/>
          <a:ext cx="150019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1 455 513,6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0.53571</cdr:x>
      <cdr:y>0.25</cdr:y>
    </cdr:from>
    <cdr:to>
      <cdr:x>0.875</cdr:x>
      <cdr:y>0.30825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0" y="1428760"/>
          <a:ext cx="1357339" cy="33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94 824,399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0.72414</cdr:x>
      <cdr:y>0.5125</cdr:y>
    </cdr:from>
    <cdr:to>
      <cdr:x>1</cdr:x>
      <cdr:y>0.5375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00396" y="2928959"/>
          <a:ext cx="1143008" cy="142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71 888,05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0.51786</cdr:x>
      <cdr:y>0.3</cdr:y>
    </cdr:from>
    <cdr:to>
      <cdr:x>0.55357</cdr:x>
      <cdr:y>0.3125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2071702" y="1714512"/>
          <a:ext cx="142876" cy="7143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0.72414</cdr:x>
      <cdr:y>0.5625</cdr:y>
    </cdr:from>
    <cdr:to>
      <cdr:x>0.75862</cdr:x>
      <cdr:y>0.62076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rot="5400000" flipH="1" flipV="1">
          <a:off x="2905356" y="3309750"/>
          <a:ext cx="332957" cy="14287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marL="0" indent="0"/>
          <a:endParaRPr lang="ru-RU" sz="1100" dirty="0">
            <a:solidFill>
              <a:schemeClr val="tx1"/>
            </a:solidFill>
            <a:latin typeface="+mn-lt"/>
            <a:ea typeface="+mn-ea"/>
            <a:cs typeface="+mn-cs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2"/>
          <p:cNvPicPr>
            <a:picLocks noChangeAspect="1"/>
          </p:cNvPicPr>
          <p:nvPr/>
        </p:nvPicPr>
        <p:blipFill>
          <a:blip r:embed="rId2" cstate="print">
            <a:lum bright="28000" contrast="-2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0"/>
            <a:ext cx="9138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71744"/>
            <a:ext cx="9572660" cy="928694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Видатки </a:t>
            </a:r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Деснянського району</a:t>
            </a:r>
            <a:br>
              <a:rPr lang="uk-UA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в складі бюджету </a:t>
            </a:r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міста Києва</a:t>
            </a:r>
            <a:br>
              <a:rPr lang="uk-UA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рік</a:t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за бюджетними </a:t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програмами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ÐÐ°ÑÑÐ¸Ð½ÐºÐ¸ Ð¿Ð¾ Ð·Ð°Ð¿ÑÐ¾ÑÑ ÐÑÐ´Ð¶ÐµÑ 2019 ÑÐ¾Ðº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2" name="AutoShape 4" descr="Картинки по запросу &quot;деснянський район герб флаг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643446"/>
            <a:ext cx="1285852" cy="156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lum bright="8000" contrast="10000"/>
          </a:blip>
          <a:srcRect/>
          <a:stretch>
            <a:fillRect/>
          </a:stretch>
        </p:blipFill>
        <p:spPr bwMode="auto">
          <a:xfrm>
            <a:off x="6858016" y="4643446"/>
            <a:ext cx="2285984" cy="2214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C:\Users\vasilinenko_lp\Desktop\Завантажнггя\kisspng-china-student-graduation-ceremony-school-youth-silhouette-figures-5aa7eca9a71dc6.1626424215209545376846.jpg"/>
          <p:cNvPicPr>
            <a:picLocks noChangeAspect="1" noChangeArrowheads="1"/>
          </p:cNvPicPr>
          <p:nvPr/>
        </p:nvPicPr>
        <p:blipFill>
          <a:blip r:embed="rId2" cstate="print">
            <a:lum bright="74000" contrast="-72000"/>
          </a:blip>
          <a:srcRect/>
          <a:stretch>
            <a:fillRect/>
          </a:stretch>
        </p:blipFill>
        <p:spPr bwMode="auto">
          <a:xfrm>
            <a:off x="0" y="-142900"/>
            <a:ext cx="9144000" cy="721519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1538" y="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Молодіжна політика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285860"/>
          <a:ext cx="8858280" cy="2419371"/>
        </p:xfrm>
        <a:graphic>
          <a:graphicData uri="http://schemas.openxmlformats.org/drawingml/2006/table">
            <a:tbl>
              <a:tblPr/>
              <a:tblGrid>
                <a:gridCol w="5314967"/>
                <a:gridCol w="1185891"/>
                <a:gridCol w="1285884"/>
                <a:gridCol w="1071538"/>
              </a:tblGrid>
              <a:tr h="371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Найменування бюджетної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програми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Загальний фонд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Спеціальний фонд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Всього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12 550,358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4 964,442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17 514,8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7">
                <a:tc>
                  <a:txBody>
                    <a:bodyPr/>
                    <a:lstStyle/>
                    <a:p>
                      <a:pPr marL="0" indent="182563"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Утримання та забезпечення діяльності центрів соціальних служб для сім’ї, дітей та молоді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6 456,7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6 599,3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2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Заходи державної політики з питань сім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’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2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Утримання клубів для підлітків за місцем проживання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5 736,458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4 821,842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10 558,3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7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Інші заходи та заклади молодіжної політики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29190" y="3929066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 т.ч.: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07194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загальний фонд 12 550,358тис.грн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3929066"/>
            <a:ext cx="3214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спеціальний фонд                   4 964,442тис.грн </a:t>
            </a:r>
          </a:p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(в т.ч. бюджет розвитку                          1 813,942тис.грн)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57158" y="4500570"/>
          <a:ext cx="426244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rot="10800000" flipV="1">
            <a:off x="4429124" y="4286256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57818" y="4286256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01024" y="857232"/>
            <a:ext cx="928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6000760" y="5000636"/>
          <a:ext cx="300039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vasilinenko_lp\Desktop\Завантажнггя\285.jpg"/>
          <p:cNvPicPr>
            <a:picLocks noChangeAspect="1" noChangeArrowheads="1"/>
          </p:cNvPicPr>
          <p:nvPr/>
        </p:nvPicPr>
        <p:blipFill>
          <a:blip r:embed="rId2" cstate="print">
            <a:lum bright="68000" contrast="-64000"/>
          </a:blip>
          <a:srcRect/>
          <a:stretch>
            <a:fillRect/>
          </a:stretch>
        </p:blipFill>
        <p:spPr bwMode="auto">
          <a:xfrm>
            <a:off x="0" y="0"/>
            <a:ext cx="2786050" cy="67627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1538" y="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Культура і мистецтво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57356" y="857233"/>
          <a:ext cx="7072362" cy="2786081"/>
        </p:xfrm>
        <a:graphic>
          <a:graphicData uri="http://schemas.openxmlformats.org/drawingml/2006/table">
            <a:tbl>
              <a:tblPr/>
              <a:tblGrid>
                <a:gridCol w="3878391"/>
                <a:gridCol w="1064656"/>
                <a:gridCol w="988610"/>
                <a:gridCol w="1140705"/>
              </a:tblGrid>
              <a:tr h="432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Найменування бюджетної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програми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Загальний фонд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Спеціальний фонд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Всього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r>
                        <a:rPr lang="uk-UA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820,5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uk-UA" sz="1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005,1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  <a:r>
                        <a:rPr lang="uk-UA" sz="1600" b="1" i="0" u="none" strike="noStrike" baseline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825,6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909">
                <a:tc>
                  <a:txBody>
                    <a:bodyPr/>
                    <a:lstStyle/>
                    <a:p>
                      <a:pPr marL="0" indent="182563"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Забезпечення діяльності бібліотек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r>
                        <a:rPr lang="uk-UA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610,5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uk-UA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947,1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r>
                        <a:rPr lang="uk-UA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557,6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466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Забезпечення діяльності палаців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i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будинків культури, клубів, центрів дозвілля та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i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нших клубних закладів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3 086,6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4 006,6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552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Забезпечення діяльності інших закладів в галузі культури і мистецтва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1 517,7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63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Інші заходи в галузі культури і мистецтва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605</a:t>
                      </a:r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4414" y="378619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загальний фонд 21 820,5тис.грн, в т.ч.: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3714752"/>
            <a:ext cx="385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спеціальний фонд 3 005,1тис.грн </a:t>
            </a:r>
          </a:p>
          <a:p>
            <a:pPr algn="ctr"/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(в т.ч. бюджет розвитку 2 858,4тис.грн)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643174" y="428625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43174" y="507207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43174" y="557214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43174" y="607220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28926" y="4286256"/>
            <a:ext cx="2357454" cy="58477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заробітна плата з нарахуваннями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15 800,0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8926" y="5072074"/>
            <a:ext cx="2357454" cy="33855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енергоносії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1 131,7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8926" y="5572140"/>
            <a:ext cx="2714644" cy="33855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інші статті видатків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4 283,1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8926" y="6072206"/>
            <a:ext cx="2714644" cy="33855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проведення заходів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605,7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1679555" y="5106999"/>
            <a:ext cx="192803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5537207" y="4892685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215074" y="557214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43702" y="5572140"/>
            <a:ext cx="2286016" cy="58477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капітальний ремонт </a:t>
            </a: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1 530,0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215074" y="450057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43702" y="4500570"/>
            <a:ext cx="2286016" cy="58477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придбання обладнання</a:t>
            </a: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1 328,4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1024" y="428604"/>
            <a:ext cx="928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lum bright="58000" contrast="-78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-142900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Фізична культура та спорт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642918"/>
          <a:ext cx="8643997" cy="2275970"/>
        </p:xfrm>
        <a:graphic>
          <a:graphicData uri="http://schemas.openxmlformats.org/drawingml/2006/table">
            <a:tbl>
              <a:tblPr/>
              <a:tblGrid>
                <a:gridCol w="5857916"/>
                <a:gridCol w="1000132"/>
                <a:gridCol w="928694"/>
                <a:gridCol w="857255"/>
              </a:tblGrid>
              <a:tr h="432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Найменування бюджетної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програми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Загальний фонд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Спеціальний фонд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Всього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157</a:t>
                      </a:r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52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Утримання та навчально-тренувальна робота комунальних дитячо-юнацьких спортивних шкіл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23 352</a:t>
                      </a:r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2 278</a:t>
                      </a:r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630</a:t>
                      </a:r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594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Утримання та фінансова підтримка спортивних споруд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580</a:t>
                      </a:r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3 070</a:t>
                      </a:r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650</a:t>
                      </a:r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552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Забезпечення діяльності місцевих центрів фізичного здоров'я населення "Спорт для всіх" та проведення фізкультурно-масових заходів серед населення регіону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220</a:t>
                      </a:r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655</a:t>
                      </a:r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876</a:t>
                      </a:r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500438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загальний фонд 3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тис.грн, в т.ч.: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4357694"/>
            <a:ext cx="3786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спеціальний фонд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тис.грн </a:t>
            </a:r>
          </a:p>
          <a:p>
            <a:pPr algn="ctr"/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(в т.ч. бюджет розвитку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 05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) :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14348" y="3857628"/>
          <a:ext cx="3714776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4786314" y="5143512"/>
          <a:ext cx="4000528" cy="128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15338" y="285728"/>
            <a:ext cx="928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житлове господарство&quot;"/>
          <p:cNvPicPr>
            <a:picLocks noChangeAspect="1" noChangeArrowheads="1"/>
          </p:cNvPicPr>
          <p:nvPr/>
        </p:nvPicPr>
        <p:blipFill>
          <a:blip r:embed="rId2" cstate="print">
            <a:lum bright="70000" contrast="-56000"/>
          </a:blip>
          <a:srcRect/>
          <a:stretch>
            <a:fillRect/>
          </a:stretch>
        </p:blipFill>
        <p:spPr bwMode="auto">
          <a:xfrm>
            <a:off x="467544" y="1844825"/>
            <a:ext cx="8496944" cy="4536504"/>
          </a:xfrm>
          <a:prstGeom prst="rect">
            <a:avLst/>
          </a:prstGeom>
          <a:noFill/>
        </p:spPr>
      </p:pic>
      <p:pic>
        <p:nvPicPr>
          <p:cNvPr id="2051" name="Picture 3" descr="C:\Users\vasilinenko_lp\Desktop\Завантажнггя\eeuleading.jpg"/>
          <p:cNvPicPr>
            <a:picLocks noChangeAspect="1" noChangeArrowheads="1"/>
          </p:cNvPicPr>
          <p:nvPr/>
        </p:nvPicPr>
        <p:blipFill>
          <a:blip r:embed="rId3" cstate="print">
            <a:lum bright="54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57390" y="0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Житлово-комунальне господарство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2204864"/>
          <a:ext cx="8643997" cy="4104455"/>
        </p:xfrm>
        <a:graphic>
          <a:graphicData uri="http://schemas.openxmlformats.org/drawingml/2006/table">
            <a:tbl>
              <a:tblPr/>
              <a:tblGrid>
                <a:gridCol w="4740256"/>
                <a:gridCol w="1301245"/>
                <a:gridCol w="1208301"/>
                <a:gridCol w="1394195"/>
              </a:tblGrid>
              <a:tr h="676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Найменування бюджетної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програми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Загальний фонд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Спеціальний фонд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Всього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51 403,17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163 613,28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215 016,45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376">
                <a:tc>
                  <a:txBody>
                    <a:bodyPr/>
                    <a:lstStyle/>
                    <a:p>
                      <a:pPr marL="54000" indent="182563"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Експлуатація та технічне обслуговування житлового фонду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4 680,5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144 298,078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148 978,578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606">
                <a:tc>
                  <a:txBody>
                    <a:bodyPr/>
                    <a:lstStyle/>
                    <a:p>
                      <a:pPr marL="54000" indent="182563" algn="l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Забезпечення надійної та безперебійної експлуатації  ліфтів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18 602,322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18602,322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639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Організація благоустрою населених пунктів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r>
                        <a:rPr lang="uk-UA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722,67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712,88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47 435,55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01024" y="1857364"/>
            <a:ext cx="928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деснянського району&quot;"/>
          <p:cNvPicPr>
            <a:picLocks noChangeAspect="1" noChangeArrowheads="1"/>
          </p:cNvPicPr>
          <p:nvPr/>
        </p:nvPicPr>
        <p:blipFill>
          <a:blip r:embed="rId2" cstate="print">
            <a:lum bright="48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0100" y="0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Цільові фонди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(благоустрій території)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504" y="3857628"/>
          <a:ext cx="8822783" cy="2667716"/>
        </p:xfrm>
        <a:graphic>
          <a:graphicData uri="http://schemas.openxmlformats.org/drawingml/2006/table">
            <a:tbl>
              <a:tblPr/>
              <a:tblGrid>
                <a:gridCol w="5472608"/>
                <a:gridCol w="720080"/>
                <a:gridCol w="1440160"/>
                <a:gridCol w="1189935"/>
              </a:tblGrid>
              <a:tr h="432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Найменування бюджетної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програми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Загальний фонд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Спеціальний фонд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430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Всього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10 180,0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10 180,0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  <a:tr h="1805180">
                <a:tc>
                  <a:txBody>
                    <a:bodyPr/>
                    <a:lstStyle/>
                    <a:p>
                      <a:pPr marL="72000" indent="182563"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Виконання заходів за рахунок цільових фондів, утворених Верховною Радою Автономної Республіки Крим, органами місцевого самоврядування і місцевими органами виконавчої влади і фондів, утворених Верховною Радою Автономної Республіки Крим, органами місцевого самоврядування і місцевими органами виконавчої влади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r>
                        <a:rPr lang="uk-UA" sz="16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380,0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21 380,0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6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5272" y="3500438"/>
            <a:ext cx="928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Картинки по запросу картинки строительство"/>
          <p:cNvPicPr>
            <a:picLocks noChangeAspect="1" noChangeArrowheads="1"/>
          </p:cNvPicPr>
          <p:nvPr/>
        </p:nvPicPr>
        <p:blipFill>
          <a:blip r:embed="rId2" cstate="print">
            <a:lum bright="39000" contrast="-45000"/>
          </a:blip>
          <a:srcRect/>
          <a:stretch>
            <a:fillRect/>
          </a:stretch>
        </p:blipFill>
        <p:spPr bwMode="auto">
          <a:xfrm>
            <a:off x="179512" y="836712"/>
            <a:ext cx="5742079" cy="6021288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476672"/>
            <a:ext cx="8229600" cy="215423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ctr" eaLnBrk="0" hangingPunct="0">
              <a:defRPr/>
            </a:pPr>
            <a:r>
              <a:rPr lang="uk-UA" sz="4400" dirty="0">
                <a:latin typeface="+mj-lt"/>
                <a:ea typeface="+mj-ea"/>
                <a:cs typeface="+mj-cs"/>
              </a:rPr>
              <a:t/>
            </a:r>
            <a:br>
              <a:rPr lang="uk-UA" sz="4400" dirty="0">
                <a:latin typeface="+mj-lt"/>
                <a:ea typeface="+mj-ea"/>
                <a:cs typeface="+mj-cs"/>
              </a:rPr>
            </a:br>
            <a:r>
              <a:rPr lang="ru-RU" sz="7100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j-ea"/>
                <a:cs typeface="+mj-cs"/>
              </a:rPr>
              <a:t/>
            </a:r>
            <a:br>
              <a:rPr lang="ru-RU" sz="7100" kern="10" dirty="0"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j-ea"/>
                <a:cs typeface="+mj-cs"/>
              </a:rPr>
            </a:br>
            <a:endParaRPr lang="en-US" sz="7100" dirty="0"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-324651" y="692125"/>
            <a:ext cx="9468651" cy="4791075"/>
            <a:chOff x="-511" y="1144"/>
            <a:chExt cx="4579" cy="3018"/>
          </a:xfrm>
        </p:grpSpPr>
        <p:sp>
          <p:nvSpPr>
            <p:cNvPr id="28734" name="AutoShape 5"/>
            <p:cNvSpPr>
              <a:spLocks noChangeArrowheads="1"/>
            </p:cNvSpPr>
            <p:nvPr/>
          </p:nvSpPr>
          <p:spPr bwMode="gray">
            <a:xfrm rot="5400000">
              <a:off x="-511" y="1371"/>
              <a:ext cx="2791" cy="27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2 w 21600"/>
                <a:gd name="T13" fmla="*/ 0 h 21600"/>
                <a:gd name="T14" fmla="*/ 21198 w 21600"/>
                <a:gd name="T15" fmla="*/ 136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CC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1448" y="1144"/>
              <a:ext cx="2620" cy="680"/>
              <a:chOff x="1448" y="1144"/>
              <a:chExt cx="2620" cy="680"/>
            </a:xfrm>
          </p:grpSpPr>
          <p:sp>
            <p:nvSpPr>
              <p:cNvPr id="28772" name="AutoShape 21"/>
              <p:cNvSpPr>
                <a:spLocks noChangeArrowheads="1"/>
              </p:cNvSpPr>
              <p:nvPr/>
            </p:nvSpPr>
            <p:spPr bwMode="gray">
              <a:xfrm>
                <a:off x="1984" y="1144"/>
                <a:ext cx="2084" cy="68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33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sz="1400" dirty="0"/>
              </a:p>
            </p:txBody>
          </p:sp>
          <p:grpSp>
            <p:nvGrpSpPr>
              <p:cNvPr id="5" name="Group 22"/>
              <p:cNvGrpSpPr>
                <a:grpSpLocks/>
              </p:cNvGrpSpPr>
              <p:nvPr/>
            </p:nvGrpSpPr>
            <p:grpSpPr bwMode="auto">
              <a:xfrm>
                <a:off x="1448" y="1281"/>
                <a:ext cx="529" cy="360"/>
                <a:chOff x="1167" y="1213"/>
                <a:chExt cx="880" cy="599"/>
              </a:xfrm>
            </p:grpSpPr>
            <p:sp>
              <p:nvSpPr>
                <p:cNvPr id="28776" name="Oval 23"/>
                <p:cNvSpPr>
                  <a:spLocks noChangeArrowheads="1"/>
                </p:cNvSpPr>
                <p:nvPr/>
              </p:nvSpPr>
              <p:spPr bwMode="gray">
                <a:xfrm>
                  <a:off x="1167" y="1213"/>
                  <a:ext cx="880" cy="599"/>
                </a:xfrm>
                <a:prstGeom prst="ellipse">
                  <a:avLst/>
                </a:prstGeom>
                <a:solidFill>
                  <a:srgbClr val="33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  <p:sp>
              <p:nvSpPr>
                <p:cNvPr id="28778" name="Oval 25"/>
                <p:cNvSpPr>
                  <a:spLocks noChangeArrowheads="1"/>
                </p:cNvSpPr>
                <p:nvPr/>
              </p:nvSpPr>
              <p:spPr bwMode="gray">
                <a:xfrm>
                  <a:off x="1247" y="1286"/>
                  <a:ext cx="720" cy="44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85001"/>
                      </a:srgbClr>
                    </a:gs>
                    <a:gs pos="100000">
                      <a:srgbClr val="A2A2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uk-UA" sz="1700" b="1" dirty="0" smtClean="0">
                      <a:latin typeface="Times New Roman" pitchFamily="18" charset="0"/>
                      <a:cs typeface="Times New Roman" pitchFamily="18" charset="0"/>
                    </a:rPr>
                    <a:t>9 000,0</a:t>
                  </a:r>
                  <a:endParaRPr lang="uk-UA" sz="17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8775" name="Text Box 48"/>
              <p:cNvSpPr txBox="1">
                <a:spLocks noChangeArrowheads="1"/>
              </p:cNvSpPr>
              <p:nvPr/>
            </p:nvSpPr>
            <p:spPr bwMode="auto">
              <a:xfrm>
                <a:off x="1880" y="1281"/>
                <a:ext cx="1849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2402" y="1870"/>
              <a:ext cx="1666" cy="408"/>
              <a:chOff x="2402" y="1870"/>
              <a:chExt cx="1666" cy="408"/>
            </a:xfrm>
          </p:grpSpPr>
          <p:sp>
            <p:nvSpPr>
              <p:cNvPr id="28754" name="AutoShape 6"/>
              <p:cNvSpPr>
                <a:spLocks noChangeArrowheads="1"/>
              </p:cNvSpPr>
              <p:nvPr/>
            </p:nvSpPr>
            <p:spPr bwMode="gray">
              <a:xfrm>
                <a:off x="2402" y="1870"/>
                <a:ext cx="1666" cy="40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8757" name="Text Box 50"/>
              <p:cNvSpPr txBox="1">
                <a:spLocks noChangeArrowheads="1"/>
              </p:cNvSpPr>
              <p:nvPr/>
            </p:nvSpPr>
            <p:spPr bwMode="auto">
              <a:xfrm>
                <a:off x="2449" y="1870"/>
                <a:ext cx="1450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uk-UA" sz="1700" b="1" dirty="0" smtClean="0">
                    <a:latin typeface="Times New Roman" pitchFamily="18" charset="0"/>
                    <a:cs typeface="Times New Roman" pitchFamily="18" charset="0"/>
                  </a:rPr>
                  <a:t>Будівництво об'єктів житло-комунального господарства</a:t>
                </a:r>
                <a:endParaRPr lang="en-US" sz="17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2379" y="2506"/>
              <a:ext cx="1689" cy="1088"/>
              <a:chOff x="2379" y="2506"/>
              <a:chExt cx="1689" cy="1088"/>
            </a:xfrm>
          </p:grpSpPr>
          <p:sp>
            <p:nvSpPr>
              <p:cNvPr id="28745" name="AutoShape 28"/>
              <p:cNvSpPr>
                <a:spLocks noChangeArrowheads="1"/>
              </p:cNvSpPr>
              <p:nvPr/>
            </p:nvSpPr>
            <p:spPr bwMode="gray">
              <a:xfrm>
                <a:off x="2379" y="3095"/>
                <a:ext cx="1689" cy="499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CCFF"/>
                  </a:gs>
                  <a:gs pos="100000">
                    <a:schemeClr val="bg1">
                      <a:alpha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uk-UA" dirty="0"/>
              </a:p>
            </p:txBody>
          </p:sp>
          <p:sp>
            <p:nvSpPr>
              <p:cNvPr id="28748" name="Text Box 51"/>
              <p:cNvSpPr txBox="1">
                <a:spLocks noChangeArrowheads="1"/>
              </p:cNvSpPr>
              <p:nvPr/>
            </p:nvSpPr>
            <p:spPr bwMode="auto">
              <a:xfrm>
                <a:off x="2457" y="2506"/>
                <a:ext cx="1442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3" name="Прямоугольник 52"/>
          <p:cNvSpPr/>
          <p:nvPr/>
        </p:nvSpPr>
        <p:spPr>
          <a:xfrm>
            <a:off x="4551363" y="3552825"/>
            <a:ext cx="223202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endParaRPr lang="uk-UA" sz="9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7158" y="0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Капітальні вкладення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 Box 42"/>
          <p:cNvSpPr txBox="1">
            <a:spLocks noChangeArrowheads="1"/>
          </p:cNvSpPr>
          <p:nvPr/>
        </p:nvSpPr>
        <p:spPr bwMode="auto">
          <a:xfrm>
            <a:off x="323528" y="1556792"/>
            <a:ext cx="3384376" cy="16927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Спеціальний фонд</a:t>
            </a:r>
          </a:p>
          <a:p>
            <a:pPr algn="ctr">
              <a:defRPr/>
            </a:pPr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249,5 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тис.грн</a:t>
            </a:r>
            <a:endParaRPr lang="uk-UA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Oval 23"/>
          <p:cNvSpPr>
            <a:spLocks noChangeArrowheads="1"/>
          </p:cNvSpPr>
          <p:nvPr/>
        </p:nvSpPr>
        <p:spPr bwMode="gray">
          <a:xfrm>
            <a:off x="4788024" y="1916832"/>
            <a:ext cx="930208" cy="571500"/>
          </a:xfrm>
          <a:prstGeom prst="ellipse">
            <a:avLst/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3" name="Oval 23"/>
          <p:cNvSpPr>
            <a:spLocks noChangeArrowheads="1"/>
          </p:cNvSpPr>
          <p:nvPr/>
        </p:nvSpPr>
        <p:spPr bwMode="gray">
          <a:xfrm>
            <a:off x="4644008" y="3717032"/>
            <a:ext cx="1080120" cy="571500"/>
          </a:xfrm>
          <a:prstGeom prst="ellipse">
            <a:avLst/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46" name="Oval 25"/>
          <p:cNvSpPr>
            <a:spLocks noChangeArrowheads="1"/>
          </p:cNvSpPr>
          <p:nvPr/>
        </p:nvSpPr>
        <p:spPr bwMode="gray">
          <a:xfrm>
            <a:off x="4860032" y="1988840"/>
            <a:ext cx="787578" cy="428712"/>
          </a:xfrm>
          <a:prstGeom prst="ellipse">
            <a:avLst/>
          </a:prstGeom>
          <a:gradFill rotWithShape="1">
            <a:gsLst>
              <a:gs pos="0">
                <a:srgbClr val="FFFF00">
                  <a:alpha val="85001"/>
                </a:srgbClr>
              </a:gs>
              <a:gs pos="100000">
                <a:srgbClr val="A2A2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2 374,5</a:t>
            </a:r>
            <a:endParaRPr lang="uk-UA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Oval 25"/>
          <p:cNvSpPr>
            <a:spLocks noChangeArrowheads="1"/>
          </p:cNvSpPr>
          <p:nvPr/>
        </p:nvSpPr>
        <p:spPr bwMode="gray">
          <a:xfrm>
            <a:off x="4716016" y="3789040"/>
            <a:ext cx="936104" cy="428712"/>
          </a:xfrm>
          <a:prstGeom prst="ellipse">
            <a:avLst/>
          </a:prstGeom>
          <a:gradFill rotWithShape="1">
            <a:gsLst>
              <a:gs pos="0">
                <a:srgbClr val="FFFF00">
                  <a:alpha val="85001"/>
                </a:srgbClr>
              </a:gs>
              <a:gs pos="100000">
                <a:srgbClr val="A2A2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11 500,0</a:t>
            </a:r>
            <a:endParaRPr lang="uk-UA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Oval 25"/>
          <p:cNvSpPr>
            <a:spLocks noChangeArrowheads="1"/>
          </p:cNvSpPr>
          <p:nvPr/>
        </p:nvSpPr>
        <p:spPr bwMode="gray">
          <a:xfrm>
            <a:off x="5220072" y="2852936"/>
            <a:ext cx="643562" cy="428712"/>
          </a:xfrm>
          <a:prstGeom prst="ellipse">
            <a:avLst/>
          </a:prstGeom>
          <a:gradFill rotWithShape="1">
            <a:gsLst>
              <a:gs pos="0">
                <a:srgbClr val="FFFF00">
                  <a:alpha val="85001"/>
                </a:srgbClr>
              </a:gs>
              <a:gs pos="100000">
                <a:srgbClr val="A2A2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6" name="TextBox 1"/>
          <p:cNvSpPr txBox="1"/>
          <p:nvPr/>
        </p:nvSpPr>
        <p:spPr>
          <a:xfrm>
            <a:off x="8358214" y="0"/>
            <a:ext cx="785786" cy="2857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403648" y="4797152"/>
            <a:ext cx="3514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25"/>
          <p:cNvSpPr>
            <a:spLocks noChangeArrowheads="1"/>
          </p:cNvSpPr>
          <p:nvPr/>
        </p:nvSpPr>
        <p:spPr bwMode="gray">
          <a:xfrm>
            <a:off x="5220072" y="2852936"/>
            <a:ext cx="643562" cy="428712"/>
          </a:xfrm>
          <a:prstGeom prst="ellipse">
            <a:avLst/>
          </a:prstGeom>
          <a:gradFill rotWithShape="1">
            <a:gsLst>
              <a:gs pos="0">
                <a:srgbClr val="FFFF00">
                  <a:alpha val="85001"/>
                </a:srgbClr>
              </a:gs>
              <a:gs pos="100000">
                <a:srgbClr val="A2A2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7" name="Oval 23"/>
          <p:cNvSpPr>
            <a:spLocks noChangeArrowheads="1"/>
          </p:cNvSpPr>
          <p:nvPr/>
        </p:nvSpPr>
        <p:spPr bwMode="gray">
          <a:xfrm>
            <a:off x="5004048" y="2780928"/>
            <a:ext cx="1152128" cy="571500"/>
          </a:xfrm>
          <a:prstGeom prst="ellipse">
            <a:avLst/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8" name="Oval 25"/>
          <p:cNvSpPr>
            <a:spLocks noChangeArrowheads="1"/>
          </p:cNvSpPr>
          <p:nvPr/>
        </p:nvSpPr>
        <p:spPr bwMode="gray">
          <a:xfrm>
            <a:off x="4067944" y="4725144"/>
            <a:ext cx="864096" cy="428712"/>
          </a:xfrm>
          <a:prstGeom prst="ellipse">
            <a:avLst/>
          </a:prstGeom>
          <a:gradFill rotWithShape="1">
            <a:gsLst>
              <a:gs pos="0">
                <a:srgbClr val="FFFF00">
                  <a:alpha val="85001"/>
                </a:srgbClr>
              </a:gs>
              <a:gs pos="100000">
                <a:srgbClr val="A2A2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9" name="Oval 23"/>
          <p:cNvSpPr>
            <a:spLocks noChangeArrowheads="1"/>
          </p:cNvSpPr>
          <p:nvPr/>
        </p:nvSpPr>
        <p:spPr bwMode="gray">
          <a:xfrm>
            <a:off x="3851920" y="4653136"/>
            <a:ext cx="1080120" cy="571500"/>
          </a:xfrm>
          <a:prstGeom prst="ellipse">
            <a:avLst/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gray">
          <a:xfrm>
            <a:off x="3923928" y="4725144"/>
            <a:ext cx="936104" cy="428712"/>
          </a:xfrm>
          <a:prstGeom prst="ellipse">
            <a:avLst/>
          </a:prstGeom>
          <a:gradFill rotWithShape="1">
            <a:gsLst>
              <a:gs pos="0">
                <a:srgbClr val="FFFF00">
                  <a:alpha val="85001"/>
                </a:srgbClr>
              </a:gs>
              <a:gs pos="100000">
                <a:srgbClr val="A2A2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5 469,2</a:t>
            </a:r>
            <a:endParaRPr lang="uk-UA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AutoShape 28"/>
          <p:cNvSpPr>
            <a:spLocks noChangeArrowheads="1"/>
          </p:cNvSpPr>
          <p:nvPr/>
        </p:nvSpPr>
        <p:spPr bwMode="gray">
          <a:xfrm>
            <a:off x="4860032" y="4797152"/>
            <a:ext cx="4032448" cy="72008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CCFF"/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Будівництво медичних установ</a:t>
            </a:r>
          </a:p>
          <a:p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та закладів</a:t>
            </a:r>
            <a:endParaRPr lang="uk-UA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25"/>
          <p:cNvSpPr>
            <a:spLocks noChangeArrowheads="1"/>
          </p:cNvSpPr>
          <p:nvPr/>
        </p:nvSpPr>
        <p:spPr bwMode="gray">
          <a:xfrm>
            <a:off x="5148064" y="2852936"/>
            <a:ext cx="936104" cy="428712"/>
          </a:xfrm>
          <a:prstGeom prst="ellipse">
            <a:avLst/>
          </a:prstGeom>
          <a:gradFill rotWithShape="1">
            <a:gsLst>
              <a:gs pos="0">
                <a:srgbClr val="FFFF00">
                  <a:alpha val="85001"/>
                </a:srgbClr>
              </a:gs>
              <a:gs pos="100000">
                <a:srgbClr val="A2A2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18 905,8</a:t>
            </a:r>
            <a:endParaRPr lang="uk-UA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Oval 25"/>
          <p:cNvSpPr>
            <a:spLocks noChangeArrowheads="1"/>
          </p:cNvSpPr>
          <p:nvPr/>
        </p:nvSpPr>
        <p:spPr bwMode="gray">
          <a:xfrm flipV="1">
            <a:off x="2627784" y="5517232"/>
            <a:ext cx="936104" cy="288032"/>
          </a:xfrm>
          <a:prstGeom prst="ellipse">
            <a:avLst/>
          </a:prstGeom>
          <a:gradFill rotWithShape="1">
            <a:gsLst>
              <a:gs pos="0">
                <a:srgbClr val="FFFF00">
                  <a:alpha val="85001"/>
                </a:srgbClr>
              </a:gs>
              <a:gs pos="100000">
                <a:srgbClr val="A2A2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4" name="Oval 23"/>
          <p:cNvSpPr>
            <a:spLocks noChangeArrowheads="1"/>
          </p:cNvSpPr>
          <p:nvPr/>
        </p:nvSpPr>
        <p:spPr bwMode="gray">
          <a:xfrm>
            <a:off x="2555776" y="5301208"/>
            <a:ext cx="1080120" cy="571500"/>
          </a:xfrm>
          <a:prstGeom prst="ellipse">
            <a:avLst/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5" name="Oval 25"/>
          <p:cNvSpPr>
            <a:spLocks noChangeArrowheads="1"/>
          </p:cNvSpPr>
          <p:nvPr/>
        </p:nvSpPr>
        <p:spPr bwMode="gray">
          <a:xfrm>
            <a:off x="2627784" y="5373216"/>
            <a:ext cx="936104" cy="428712"/>
          </a:xfrm>
          <a:prstGeom prst="ellipse">
            <a:avLst/>
          </a:prstGeom>
          <a:gradFill rotWithShape="1">
            <a:gsLst>
              <a:gs pos="0">
                <a:srgbClr val="FFFF00">
                  <a:alpha val="85001"/>
                </a:srgbClr>
              </a:gs>
              <a:gs pos="100000">
                <a:srgbClr val="A2A2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1000,0</a:t>
            </a:r>
            <a:endParaRPr lang="uk-UA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AutoShape 28"/>
          <p:cNvSpPr>
            <a:spLocks noChangeArrowheads="1"/>
          </p:cNvSpPr>
          <p:nvPr/>
        </p:nvSpPr>
        <p:spPr bwMode="gray">
          <a:xfrm>
            <a:off x="3275856" y="5805264"/>
            <a:ext cx="5256584" cy="530225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CCFF"/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Будівництво установ та закладів культури</a:t>
            </a:r>
            <a:endParaRPr lang="uk-UA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AutoShape 28"/>
          <p:cNvSpPr>
            <a:spLocks noChangeArrowheads="1"/>
          </p:cNvSpPr>
          <p:nvPr/>
        </p:nvSpPr>
        <p:spPr bwMode="gray">
          <a:xfrm>
            <a:off x="6156176" y="2708920"/>
            <a:ext cx="2808312" cy="864096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CCFF"/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182563" algn="ctr" fontAlgn="ctr"/>
            <a:r>
              <a:rPr lang="uk-UA" sz="1700" b="1" dirty="0" smtClean="0">
                <a:solidFill>
                  <a:srgbClr val="000000"/>
                </a:solidFill>
                <a:latin typeface="Times New Roman"/>
              </a:rPr>
              <a:t>Утримання та розвиток</a:t>
            </a:r>
          </a:p>
          <a:p>
            <a:pPr marL="182563" algn="ctr" fontAlgn="ctr"/>
            <a:r>
              <a:rPr lang="uk-UA" sz="1700" b="1" dirty="0" smtClean="0">
                <a:solidFill>
                  <a:srgbClr val="000000"/>
                </a:solidFill>
                <a:latin typeface="Times New Roman"/>
              </a:rPr>
              <a:t>автомобільних доріг</a:t>
            </a:r>
          </a:p>
          <a:p>
            <a:pPr marL="182563" fontAlgn="ctr"/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Прямоугольник 78"/>
          <p:cNvSpPr/>
          <p:nvPr/>
        </p:nvSpPr>
        <p:spPr>
          <a:xfrm rot="10800000" flipV="1">
            <a:off x="5724128" y="3633701"/>
            <a:ext cx="36358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Будівництво медичних установ та закладів</a:t>
            </a:r>
          </a:p>
          <a:p>
            <a:endParaRPr lang="uk-UA" sz="17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932040" y="764705"/>
            <a:ext cx="421196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algn="ctr" fontAlgn="ctr"/>
            <a:r>
              <a:rPr lang="ru-RU" sz="1700" b="1" dirty="0" smtClean="0">
                <a:solidFill>
                  <a:srgbClr val="000000"/>
                </a:solidFill>
                <a:latin typeface="Times New Roman"/>
              </a:rPr>
              <a:t>Будівництво  інших об'єктів соціальної та виробничої інфраструктури комунальної власності</a:t>
            </a:r>
            <a:endParaRPr lang="ru-RU" sz="1700" b="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BF3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 descr="ÐÐ°ÑÑÐ¸Ð½ÐºÐ¸ Ð¿Ð¾ Ð·Ð°Ð¿ÑÐ¾ÑÑ Ð³ÑÐ¾Ð¼Ð°Ð´ÑÑÐºÐ¸Ð¹ Ð¿ÑÐ¾ÐµÐº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5" name="Picture 1" descr="C:\Users\vasilinenko_lp\Desktop\Завантажнггя\56_main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718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71604" y="1857364"/>
            <a:ext cx="7072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16 044,217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тис.грн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- 53 проєкти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785786" y="3000372"/>
          <a:ext cx="8072494" cy="385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¿ÑÐ¼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0" y="142852"/>
            <a:ext cx="2857500" cy="6715148"/>
          </a:xfrm>
          <a:prstGeom prst="rect">
            <a:avLst/>
          </a:prstGeom>
          <a:noFill/>
        </p:spPr>
      </p:pic>
      <p:pic>
        <p:nvPicPr>
          <p:cNvPr id="1026" name="Picture 2" descr="ÐÐ°ÑÑÐ¸Ð½ÐºÐ¸ Ð¿Ð¾ Ð·Ð°Ð¿ÑÐ¾ÑÑ Ð¿ÑÐµÐ·ÐµÐ½ÑÐ°ÑÑÑ Ð¿Ð°ÑÐ¿Ð¾ÑÑ Ð±ÑÐ´Ð¶ÐµÑÐ½Ð¾Ñ Ð¿ÑÐ¾Ð³ÑÐ°Ð¼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0"/>
            <a:ext cx="6715172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Картинки по запросу &quot;паспорта пцм&quot;"/>
          <p:cNvPicPr>
            <a:picLocks noChangeAspect="1" noChangeArrowheads="1"/>
          </p:cNvPicPr>
          <p:nvPr/>
        </p:nvPicPr>
        <p:blipFill>
          <a:blip r:embed="rId2" cstate="print">
            <a:lum bright="42000" contrast="-26000"/>
          </a:blip>
          <a:srcRect/>
          <a:stretch>
            <a:fillRect/>
          </a:stretch>
        </p:blipFill>
        <p:spPr bwMode="auto">
          <a:xfrm>
            <a:off x="0" y="142852"/>
            <a:ext cx="9144000" cy="1285883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764024"/>
            <a:ext cx="9144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AutoNum type="arabicPlain"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Керівництво і управління Деснянською районною в місті Києві державною адміністрацією</a:t>
            </a:r>
          </a:p>
          <a:p>
            <a:pPr marL="228600" indent="-228600">
              <a:buAutoNum type="arabicPlain"/>
            </a:pPr>
            <a:r>
              <a:rPr lang="uk-UA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Надання дошкільної освіти</a:t>
            </a:r>
          </a:p>
          <a:p>
            <a:pPr marL="228600" indent="-228600">
              <a:buAutoNum type="arabicPlain"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Надання загальної середньої освіти закладами загальної середньої освіти (у тому числі з дошкільними підрозділами (відділеннями, групами))</a:t>
            </a:r>
            <a:endParaRPr lang="uk-UA" sz="1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lain"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Надання позашкільної освіти закладами позашкільної освіти, заходи із позашкільної роботи з дітьми</a:t>
            </a:r>
            <a:endParaRPr lang="uk-UA" sz="1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lain"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Надання спеціальної освіти мистецькими школами</a:t>
            </a:r>
          </a:p>
          <a:p>
            <a:pPr marL="228600" indent="-228600">
              <a:buAutoNum type="arabicPlain"/>
            </a:pPr>
            <a:r>
              <a:rPr lang="uk-UA" sz="1000" dirty="0" smtClean="0">
                <a:latin typeface="Times New Roman" pitchFamily="18" charset="0"/>
                <a:cs typeface="Times New Roman" pitchFamily="18" charset="0"/>
              </a:rPr>
              <a:t>Методичне забезпечення діяльності закладів освіти</a:t>
            </a:r>
            <a:endParaRPr lang="ru-RU" sz="1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Забезпечення діяльності інших закладів у сфері освіти</a:t>
            </a: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 програми та заходи у сфері освіти</a:t>
            </a:r>
          </a:p>
          <a:p>
            <a:pPr marL="228600" indent="-228600">
              <a:buAutoNum type="arabicPlain"/>
            </a:pPr>
            <a:r>
              <a:rPr lang="uk-UA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Забезпечення діяльності інклюзивно-ресурсних центрів</a:t>
            </a: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Забезпечення соціальними послугами за місцем проживання громадян, які не здатні до самообслуговування у зв'язку з похилим віком, хворобою, інвалідністю</a:t>
            </a:r>
          </a:p>
          <a:p>
            <a:pPr marL="228600" indent="-228600">
              <a:buAutoNum type="arabicPlain"/>
            </a:pPr>
            <a:r>
              <a:rPr lang="uk-UA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Утримання закладів, що надають соціальні послуги дітям, які опинились у складних життєвих обставинах, підтримка функціонування дитячих будинків сімейного типу та прийомних сімей</a:t>
            </a: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Утримання та забезпечення діяльності центрів соціальних служб для сім’ї, дітей та молоді</a:t>
            </a: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Заходи державної політики з питань сім'ї</a:t>
            </a: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Утримання клубів для підлітків за місцем проживання</a:t>
            </a: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 заходи та заклади молодіжної політики</a:t>
            </a:r>
          </a:p>
          <a:p>
            <a:pPr marL="228600" indent="-228600">
              <a:buAutoNum type="arabicPlain"/>
            </a:pPr>
            <a:r>
              <a:rPr lang="uk-UA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Надання фінансової підтримки громадським організаціям ветеранів і осіб з інвалідністю, діяльність яких має соціальну спрямованість</a:t>
            </a: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Організація та проведення громадських робіт</a:t>
            </a: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Забезпечення діяльності інших закладів у сфері соціального захисту і соціального забезпечення</a:t>
            </a: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 заходи у сфері соціального захисту і соціального забезпечення</a:t>
            </a:r>
          </a:p>
          <a:p>
            <a:pPr marL="228600" indent="-228600">
              <a:buAutoNum type="arabicPlain"/>
            </a:pPr>
            <a:r>
              <a:rPr lang="uk-UA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Забезпечення діяльності бібліотек</a:t>
            </a:r>
          </a:p>
          <a:p>
            <a:pPr marL="228600" indent="-228600">
              <a:buAutoNum type="arabicPlain"/>
            </a:pPr>
            <a:r>
              <a:rPr lang="uk-UA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Забезпечення діяльності палаців </a:t>
            </a:r>
            <a:r>
              <a:rPr lang="en-US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lang="uk-UA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будинків культури, клубів, центрів дозвілля та </a:t>
            </a:r>
            <a:r>
              <a:rPr lang="en-US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uk-UA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нших клубних закладів</a:t>
            </a: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Забезпечення діяльності інших закладів в галузі культури і мистецтва </a:t>
            </a: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 заходи в галузі культури і мистецтва</a:t>
            </a: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Утримання та навчально-тренувальна робота комунальних дитячо-юнацьких спортивних шкіл</a:t>
            </a: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Утримання та фінансова підтримка спортивних споруд</a:t>
            </a: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Забезпечення діяльності місцевих центрів фізичного здоров'я населення "Спорт для всіх" та проведення фізкультурно-масових заходів серед населення регіону</a:t>
            </a: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Експлуатація та технічне обслуговування житлового фонду</a:t>
            </a:r>
          </a:p>
          <a:p>
            <a:pPr marL="228600" indent="-228600">
              <a:buAutoNum type="arabicPlain"/>
            </a:pPr>
            <a:r>
              <a:rPr lang="uk-UA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Забезпечення надійної та безперебійної експлуатації ліфтів</a:t>
            </a:r>
          </a:p>
          <a:p>
            <a:pPr marL="228600" indent="-228600">
              <a:buAutoNum type="arabicPlain"/>
            </a:pPr>
            <a:r>
              <a:rPr lang="uk-UA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Організація благоустрою населених пунктів</a:t>
            </a:r>
          </a:p>
          <a:p>
            <a:pPr marL="228600" indent="-228600">
              <a:buAutoNum type="arabicPlain"/>
            </a:pPr>
            <a:r>
              <a:rPr lang="uk-UA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Будівництво об'єктів житлово-комунального господарства</a:t>
            </a: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Будівництво освітніх установ та закладів</a:t>
            </a: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Будівництво медичних установ та закладів</a:t>
            </a: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Будівництво установ та закладів культури</a:t>
            </a: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Будівництво' інших об'єктів комунальної власност</a:t>
            </a:r>
          </a:p>
          <a:p>
            <a:pPr marL="228600" indent="-228600">
              <a:buAutoNum type="arabicPlain"/>
            </a:pPr>
            <a:r>
              <a:rPr lang="ru-RU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Утримання та розвиток автомобільних доріг та дорожньої інфраструктури за рахунок коштів місцевого бюджету</a:t>
            </a:r>
          </a:p>
          <a:p>
            <a:pPr marL="228600" indent="-228600">
              <a:buAutoNum type="arabicPlain"/>
            </a:pPr>
            <a:r>
              <a:rPr lang="uk-UA" sz="1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Виконання заходів за рахунок цільових фондів, утворених Верховною Радою Автономної Республіки Крим, органами місцевого самоврядування і місцевими органами виконавчої влади і фондів, утворених Верховною Радою Автономної Республіки Крим, органами місцевого самоврядування і місцевими органами виконавчої влади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3042" y="0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Паспорти  бюджетних програм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на 2020 рік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"/>
          <p:cNvPicPr>
            <a:picLocks noChangeAspect="1"/>
          </p:cNvPicPr>
          <p:nvPr/>
        </p:nvPicPr>
        <p:blipFill>
          <a:blip r:embed="rId2" cstate="print">
            <a:lum bright="44000" contras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6" y="0"/>
            <a:ext cx="9138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142852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Затверджені видатки Деснянського району на 2020 рік – 2 681 867,955 тис.грн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428596" y="1214422"/>
            <a:ext cx="3857652" cy="1214446"/>
          </a:xfrm>
          <a:prstGeom prst="bevel">
            <a:avLst/>
          </a:prstGeom>
          <a:solidFill>
            <a:schemeClr val="bg1">
              <a:alpha val="55000"/>
            </a:schemeClr>
          </a:solidFill>
          <a:effectLst>
            <a:innerShdw blurRad="63500" dist="50800" dir="5400000">
              <a:schemeClr val="accent3">
                <a:lumMod val="20000"/>
                <a:lumOff val="80000"/>
              </a:schemeClr>
            </a:innerShdw>
          </a:effectLst>
          <a:scene3d>
            <a:camera prst="orthographicFront"/>
            <a:lightRig rig="twoP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5214942" y="1214422"/>
            <a:ext cx="3643338" cy="1214446"/>
          </a:xfrm>
          <a:prstGeom prst="bevel">
            <a:avLst/>
          </a:prstGeom>
          <a:solidFill>
            <a:schemeClr val="bg1">
              <a:alpha val="7000"/>
            </a:schemeClr>
          </a:solidFill>
          <a:effectLst>
            <a:innerShdw blurRad="63500" dist="50800" dir="5400000">
              <a:schemeClr val="accent3">
                <a:lumMod val="20000"/>
                <a:lumOff val="80000"/>
              </a:schemeClr>
            </a:innerShdw>
          </a:effectLst>
          <a:scene3d>
            <a:camera prst="orthographicFront"/>
            <a:lightRig rig="twoP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1357298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Загальний фонд – 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2 192 894,284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1357298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Спеціальний фонд – </a:t>
            </a: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488 973,671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 bwMode="auto">
          <a:xfrm>
            <a:off x="1" y="2643182"/>
            <a:ext cx="4500561" cy="677228"/>
          </a:xfrm>
          <a:prstGeom prst="snip1Rect">
            <a:avLst>
              <a:gd name="adj" fmla="val 36827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Заробітна плата з нарахуваннями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3071802" y="2786058"/>
            <a:ext cx="1285884" cy="385673"/>
          </a:xfrm>
          <a:prstGeom prst="snip2Diag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atin typeface="Book Antiqua" pitchFamily="18" charset="0"/>
              </a:rPr>
              <a:t>1 647 126,0</a:t>
            </a:r>
            <a:endParaRPr lang="ru-RU" sz="1500" dirty="0">
              <a:latin typeface="Book Antiqua" pitchFamily="18" charset="0"/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0" y="3429000"/>
            <a:ext cx="4500561" cy="677228"/>
          </a:xfrm>
          <a:prstGeom prst="snip1Rect">
            <a:avLst>
              <a:gd name="adj" fmla="val 36827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Теплоенергоносії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071802" y="3571876"/>
            <a:ext cx="1285884" cy="385673"/>
          </a:xfrm>
          <a:prstGeom prst="snip2Diag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atin typeface="Book Antiqua" pitchFamily="18" charset="0"/>
              </a:rPr>
              <a:t>183 602,0</a:t>
            </a:r>
            <a:endParaRPr lang="ru-RU" sz="1500" dirty="0">
              <a:latin typeface="Book Antiqua" pitchFamily="18" charset="0"/>
            </a:endParaRPr>
          </a:p>
        </p:txBody>
      </p:sp>
      <p:sp>
        <p:nvSpPr>
          <p:cNvPr id="14" name="Прямоугольник с одним вырезанным углом 13"/>
          <p:cNvSpPr/>
          <p:nvPr/>
        </p:nvSpPr>
        <p:spPr bwMode="auto">
          <a:xfrm>
            <a:off x="0" y="4357694"/>
            <a:ext cx="4500561" cy="677228"/>
          </a:xfrm>
          <a:prstGeom prst="snip1Rect">
            <a:avLst>
              <a:gd name="adj" fmla="val 36827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Харчування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28926" y="4500570"/>
            <a:ext cx="1285884" cy="385673"/>
          </a:xfrm>
          <a:prstGeom prst="snip2Diag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atin typeface="Book Antiqua" pitchFamily="18" charset="0"/>
              </a:rPr>
              <a:t>100 145,6</a:t>
            </a:r>
            <a:endParaRPr lang="ru-RU" sz="1500" dirty="0">
              <a:latin typeface="Book Antiqua" pitchFamily="18" charset="0"/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 bwMode="auto">
          <a:xfrm>
            <a:off x="0" y="5286388"/>
            <a:ext cx="4500561" cy="714851"/>
          </a:xfrm>
          <a:prstGeom prst="snip1Rect">
            <a:avLst>
              <a:gd name="adj" fmla="val 36827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Житлово-комунальне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господарство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000364" y="5500702"/>
            <a:ext cx="1285884" cy="385673"/>
          </a:xfrm>
          <a:prstGeom prst="snip2Diag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atin typeface="Book Antiqua" pitchFamily="18" charset="0"/>
              </a:rPr>
              <a:t>51 403,17</a:t>
            </a:r>
            <a:endParaRPr lang="ru-RU" sz="1500" dirty="0">
              <a:latin typeface="Book Antiqua" pitchFamily="18" charset="0"/>
            </a:endParaRPr>
          </a:p>
        </p:txBody>
      </p:sp>
      <p:sp>
        <p:nvSpPr>
          <p:cNvPr id="19" name="Прямоугольник с одним вырезанным углом 18"/>
          <p:cNvSpPr/>
          <p:nvPr/>
        </p:nvSpPr>
        <p:spPr bwMode="auto">
          <a:xfrm>
            <a:off x="0" y="6143149"/>
            <a:ext cx="4500561" cy="677228"/>
          </a:xfrm>
          <a:prstGeom prst="snip1Rect">
            <a:avLst>
              <a:gd name="adj" fmla="val 36827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Інші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видатків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3071802" y="6357958"/>
            <a:ext cx="1285884" cy="385673"/>
          </a:xfrm>
          <a:prstGeom prst="snip2Diag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atin typeface="Book Antiqua" pitchFamily="18" charset="0"/>
              </a:rPr>
              <a:t>210 617,514</a:t>
            </a:r>
            <a:endParaRPr lang="ru-RU" sz="1500" dirty="0">
              <a:latin typeface="Book Antiqua" pitchFamily="18" charset="0"/>
            </a:endParaRPr>
          </a:p>
        </p:txBody>
      </p:sp>
      <p:sp>
        <p:nvSpPr>
          <p:cNvPr id="21" name="Прямоугольник с одним вырезанным углом 20"/>
          <p:cNvSpPr/>
          <p:nvPr/>
        </p:nvSpPr>
        <p:spPr bwMode="auto">
          <a:xfrm>
            <a:off x="4857752" y="2643182"/>
            <a:ext cx="4286248" cy="677228"/>
          </a:xfrm>
          <a:prstGeom prst="snip1Rect">
            <a:avLst>
              <a:gd name="adj" fmla="val 36827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Власні кошти бюджетних установ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8001024" y="2857496"/>
            <a:ext cx="1000132" cy="385673"/>
          </a:xfrm>
          <a:prstGeom prst="snip2Diag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atin typeface="Book Antiqua" pitchFamily="18" charset="0"/>
              </a:rPr>
              <a:t>73 627,5</a:t>
            </a:r>
            <a:endParaRPr lang="ru-RU" sz="1500" dirty="0">
              <a:latin typeface="Book Antiqua" pitchFamily="18" charset="0"/>
            </a:endParaRPr>
          </a:p>
        </p:txBody>
      </p:sp>
      <p:sp>
        <p:nvSpPr>
          <p:cNvPr id="23" name="Прямоугольник с одним вырезанным углом 22"/>
          <p:cNvSpPr/>
          <p:nvPr/>
        </p:nvSpPr>
        <p:spPr bwMode="auto">
          <a:xfrm>
            <a:off x="4857752" y="3500438"/>
            <a:ext cx="4286248" cy="677228"/>
          </a:xfrm>
          <a:prstGeom prst="snip1Rect">
            <a:avLst>
              <a:gd name="adj" fmla="val 36827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Цільові фонди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8001024" y="3643314"/>
            <a:ext cx="1000132" cy="385673"/>
          </a:xfrm>
          <a:prstGeom prst="snip2Diag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atin typeface="Book Antiqua" pitchFamily="18" charset="0"/>
              </a:rPr>
              <a:t>21 380,0</a:t>
            </a:r>
            <a:endParaRPr lang="ru-RU" sz="1500" dirty="0">
              <a:latin typeface="Book Antiqua" pitchFamily="18" charset="0"/>
            </a:endParaRPr>
          </a:p>
        </p:txBody>
      </p:sp>
      <p:sp>
        <p:nvSpPr>
          <p:cNvPr id="25" name="Прямоугольник с одним вырезанным углом 24"/>
          <p:cNvSpPr/>
          <p:nvPr/>
        </p:nvSpPr>
        <p:spPr bwMode="auto">
          <a:xfrm>
            <a:off x="4857752" y="4429132"/>
            <a:ext cx="4286248" cy="677228"/>
          </a:xfrm>
          <a:prstGeom prst="snip1Rect">
            <a:avLst>
              <a:gd name="adj" fmla="val 36827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Бюджет розвитку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7643834" y="4572008"/>
            <a:ext cx="1285884" cy="385673"/>
          </a:xfrm>
          <a:prstGeom prst="snip2Diag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atin typeface="Book Antiqua" pitchFamily="18" charset="0"/>
              </a:rPr>
              <a:t>394 966,171</a:t>
            </a:r>
            <a:endParaRPr lang="ru-RU" sz="1500" dirty="0">
              <a:latin typeface="Book Antiqu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4857752" y="5500702"/>
            <a:ext cx="1214446" cy="771346"/>
          </a:xfrm>
          <a:prstGeom prst="snip2Diag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 smtClean="0">
                <a:latin typeface="Book Antiqua" pitchFamily="18" charset="0"/>
              </a:rPr>
              <a:t>придбання</a:t>
            </a:r>
            <a:r>
              <a:rPr lang="ru-RU" sz="1200" b="1" dirty="0" smtClean="0">
                <a:latin typeface="Book Antiqua" pitchFamily="18" charset="0"/>
              </a:rPr>
              <a:t> </a:t>
            </a:r>
            <a:r>
              <a:rPr lang="ru-RU" sz="1200" b="1" dirty="0" err="1" smtClean="0">
                <a:latin typeface="Book Antiqua" pitchFamily="18" charset="0"/>
              </a:rPr>
              <a:t>обладнання</a:t>
            </a:r>
            <a:endParaRPr lang="ru-RU" sz="1200" b="1" dirty="0" smtClean="0"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Book Antiqua" pitchFamily="18" charset="0"/>
              </a:rPr>
              <a:t> 75 606,392</a:t>
            </a:r>
            <a:endParaRPr lang="ru-RU" sz="1200" b="1" dirty="0">
              <a:latin typeface="Book Antiqu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6357950" y="5500702"/>
            <a:ext cx="1285884" cy="771346"/>
          </a:xfrm>
          <a:prstGeom prst="snip2Diag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Book Antiqua" pitchFamily="18" charset="0"/>
              </a:rPr>
              <a:t>капітальний ремонт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Book Antiqua" pitchFamily="18" charset="0"/>
              </a:rPr>
              <a:t>   271 110,279</a:t>
            </a:r>
            <a:endParaRPr lang="ru-RU" sz="1200" dirty="0">
              <a:latin typeface="Book Antiqu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7858116" y="5429264"/>
            <a:ext cx="1285884" cy="771346"/>
          </a:xfrm>
          <a:prstGeom prst="snip2Diag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 smtClean="0">
                <a:latin typeface="Book Antiqua" pitchFamily="18" charset="0"/>
              </a:rPr>
              <a:t>капітальне</a:t>
            </a:r>
            <a:r>
              <a:rPr lang="ru-RU" sz="1200" b="1" dirty="0" smtClean="0">
                <a:latin typeface="Book Antiqua" pitchFamily="18" charset="0"/>
              </a:rPr>
              <a:t> </a:t>
            </a:r>
            <a:r>
              <a:rPr lang="ru-RU" sz="1200" b="1" dirty="0" err="1" smtClean="0">
                <a:latin typeface="Book Antiqua" pitchFamily="18" charset="0"/>
              </a:rPr>
              <a:t>будівництво</a:t>
            </a:r>
            <a:endParaRPr lang="ru-RU" sz="1200" b="1" dirty="0" smtClean="0"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atin typeface="Book Antiqua" pitchFamily="18" charset="0"/>
              </a:rPr>
              <a:t> 48 249,5</a:t>
            </a:r>
            <a:endParaRPr lang="ru-RU" sz="1200" dirty="0">
              <a:latin typeface="Book Antiqua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5929322" y="5072074"/>
            <a:ext cx="235745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7572396" y="5072074"/>
            <a:ext cx="71438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286776" y="5072074"/>
            <a:ext cx="71438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FFFF">
                <a:alpha val="55000"/>
              </a:srgb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071546"/>
          <a:ext cx="8715435" cy="5532740"/>
        </p:xfrm>
        <a:graphic>
          <a:graphicData uri="http://schemas.openxmlformats.org/drawingml/2006/table">
            <a:tbl>
              <a:tblPr/>
              <a:tblGrid>
                <a:gridCol w="2163405"/>
                <a:gridCol w="1627705"/>
                <a:gridCol w="1565894"/>
                <a:gridCol w="1565894"/>
                <a:gridCol w="1792537"/>
              </a:tblGrid>
              <a:tr h="2143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Галузь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Загальний фонд, тис.грн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Спеціальний фонд, тис.грн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Разом, тис.грн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0E5"/>
                    </a:solidFill>
                  </a:tcPr>
                </a:tc>
              </a:tr>
              <a:tr h="361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разом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в т.ч. бюджет розвитку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Разом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93CDDD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2 192 894,284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93CDDD"/>
                      </a:fgClr>
                      <a:bgClr>
                        <a:srgbClr val="EBE7F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488 973,671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93CDDD"/>
                      </a:fgClr>
                      <a:bgClr>
                        <a:srgbClr val="EBE7F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394 966,171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93CDDD"/>
                      </a:fgClr>
                      <a:bgClr>
                        <a:srgbClr val="EBE7F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2 681 867,955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93CDDD"/>
                      </a:fgClr>
                      <a:bgClr>
                        <a:srgbClr val="E2E0E5"/>
                      </a:bgClr>
                    </a:pattFill>
                  </a:tcPr>
                </a:tc>
              </a:tr>
              <a:tr h="4894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err="1" smtClean="0">
                          <a:solidFill>
                            <a:srgbClr val="403152"/>
                          </a:solidFill>
                          <a:latin typeface="Times New Roman"/>
                        </a:rPr>
                        <a:t>Освіта</a:t>
                      </a:r>
                      <a:endParaRPr lang="ru-RU" sz="1800" b="1" i="0" u="none" strike="noStrike" dirty="0">
                        <a:solidFill>
                          <a:srgbClr val="403152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1 917 513,356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233 035,449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166 712,449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2 150 548,805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0E5"/>
                    </a:solidFill>
                  </a:tcPr>
                </a:tc>
              </a:tr>
              <a:tr h="4195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Державне управління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128 047,300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3 573,000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3 573,000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131 620,300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0E5"/>
                    </a:solidFill>
                  </a:tcPr>
                </a:tc>
              </a:tr>
              <a:tr h="446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Соціальний захист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29 406,200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148,900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90,000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29 555,100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0E5"/>
                    </a:solidFill>
                  </a:tcPr>
                </a:tc>
              </a:tr>
              <a:tr h="4318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Молодіжна політика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12 550,358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4 964,442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1 813,942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17 514,800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0E5"/>
                    </a:solidFill>
                  </a:tcPr>
                </a:tc>
              </a:tr>
              <a:tr h="4467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Культура і мистецтво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21 820,500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3 005,100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2 858,400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24 825,600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0E5"/>
                    </a:solidFill>
                  </a:tcPr>
                </a:tc>
              </a:tr>
              <a:tr h="6325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Фізична культура і спорт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32 153,400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11 004,000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8 055,600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43 157,400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0E5"/>
                    </a:solidFill>
                  </a:tcPr>
                </a:tc>
              </a:tr>
              <a:tr h="559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err="1">
                          <a:solidFill>
                            <a:srgbClr val="403152"/>
                          </a:solidFill>
                          <a:latin typeface="Times New Roman"/>
                        </a:rPr>
                        <a:t>Житлово-комунальне</a:t>
                      </a:r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rgbClr val="403152"/>
                          </a:solidFill>
                          <a:latin typeface="Times New Roman"/>
                        </a:rPr>
                        <a:t>господарство</a:t>
                      </a:r>
                      <a:endParaRPr lang="ru-RU" sz="1800" b="1" i="0" u="none" strike="noStrike" dirty="0">
                        <a:solidFill>
                          <a:srgbClr val="403152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51 403,170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163 613,280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163 613,280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215 016,450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0E5"/>
                    </a:solidFill>
                  </a:tcPr>
                </a:tc>
              </a:tr>
              <a:tr h="5594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err="1">
                          <a:solidFill>
                            <a:srgbClr val="403152"/>
                          </a:solidFill>
                          <a:latin typeface="Times New Roman"/>
                        </a:rPr>
                        <a:t>Капітальне</a:t>
                      </a:r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0" i="0" u="none" strike="noStrike" dirty="0" err="1" smtClean="0">
                          <a:solidFill>
                            <a:srgbClr val="403152"/>
                          </a:solidFill>
                          <a:latin typeface="Times New Roman"/>
                        </a:rPr>
                        <a:t>будівництво</a:t>
                      </a:r>
                      <a:endParaRPr lang="ru-RU" sz="1800" b="1" i="0" u="none" strike="noStrike" dirty="0">
                        <a:solidFill>
                          <a:srgbClr val="403152"/>
                        </a:solidFill>
                        <a:latin typeface="Times New Roman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48 249,500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48 249,500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48 249,500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0E5"/>
                    </a:solidFill>
                  </a:tcPr>
                </a:tc>
              </a:tr>
              <a:tr h="4020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Цільові фонди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6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21 380,000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403152"/>
                          </a:solidFill>
                          <a:latin typeface="Times New Roman"/>
                        </a:rPr>
                        <a:t>21 380,000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0E5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488" y="142852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Галузевий розподіл видатків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>
            <a:lum bright="14000" contrast="-40000"/>
          </a:blip>
          <a:srcRect/>
          <a:stretch>
            <a:fillRect/>
          </a:stretch>
        </p:blipFill>
        <p:spPr bwMode="auto">
          <a:xfrm>
            <a:off x="0" y="0"/>
            <a:ext cx="286344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&quot;фон презентация финанс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714356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endParaRPr lang="ru-RU" sz="4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357298"/>
          <a:ext cx="8786874" cy="4453488"/>
        </p:xfrm>
        <a:graphic>
          <a:graphicData uri="http://schemas.openxmlformats.org/drawingml/2006/table">
            <a:tbl>
              <a:tblPr/>
              <a:tblGrid>
                <a:gridCol w="4502364"/>
                <a:gridCol w="1498428"/>
                <a:gridCol w="1509355"/>
                <a:gridCol w="1276727"/>
              </a:tblGrid>
              <a:tr h="410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Найменування бюджетної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програми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Загальний фонд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Спеціальний фонд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Всього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1 917 513,356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233 035,449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2 150 548,805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09">
                <a:tc>
                  <a:txBody>
                    <a:bodyPr/>
                    <a:lstStyle/>
                    <a:p>
                      <a:pPr marL="0" indent="182563"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Надання дошкільної освіти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678 734,838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122 753,382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801 488,220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073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Надання загальної середньої освіти закладами загальної середньої освіти (у тому числі з дошкільними підрозділами (відділеннями, групами))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1 130 020,138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96 609,267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1 226 629,405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936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Надання позашкільної освіти закладами позашкільної освіти, заходи із позашкільної роботи з дітьми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22 831,1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1 096,0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23 927,1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09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Надання спеціальної освіти мистецькими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школами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  <a:r>
                        <a:rPr lang="uk-UA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138,7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r>
                        <a:rPr lang="uk-UA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269,6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  <a:r>
                        <a:rPr lang="uk-UA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408,3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09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Методичне забезпечення діяльності навчальних закладів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7 221,4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7 550,0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01">
                <a:tc>
                  <a:txBody>
                    <a:bodyPr/>
                    <a:lstStyle/>
                    <a:p>
                      <a:pPr marL="174625" indent="7938"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Забезпечення діяльності інших закладів у сфері освіти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24 761,7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1 590,6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26 352,3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01">
                <a:tc>
                  <a:txBody>
                    <a:bodyPr/>
                    <a:lstStyle/>
                    <a:p>
                      <a:pPr marL="0" indent="182563"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Інші програми та заходи у сфері освіти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50,78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50,78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701">
                <a:tc>
                  <a:txBody>
                    <a:bodyPr/>
                    <a:lstStyle/>
                    <a:p>
                      <a:pPr marL="174625" indent="7938"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Забезпечення діяльності інклюзивно-ресурсних центрів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5 754,7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388,0 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           6 142,7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000108"/>
            <a:ext cx="928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&quot;фон презентация финанс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152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42976" y="1000108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видатків по галузі Освіта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-285784" y="1214422"/>
          <a:ext cx="5572164" cy="542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500562" y="857232"/>
          <a:ext cx="4643438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14810" y="1428736"/>
            <a:ext cx="55721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Спеціальний фонд 233 035,449</a:t>
            </a:r>
          </a:p>
          <a:p>
            <a:pPr algn="ctr"/>
            <a:r>
              <a:rPr lang="uk-UA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т.ч. бюджет розвитку </a:t>
            </a:r>
            <a:r>
              <a:rPr lang="uk-UA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166 712,449</a:t>
            </a:r>
            <a:r>
              <a:rPr lang="uk-UA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16" y="1857364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Державне управління</a:t>
            </a:r>
            <a:endParaRPr lang="ru-RU" sz="4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3143248"/>
          <a:ext cx="8643997" cy="2286016"/>
        </p:xfrm>
        <a:graphic>
          <a:graphicData uri="http://schemas.openxmlformats.org/drawingml/2006/table">
            <a:tbl>
              <a:tblPr/>
              <a:tblGrid>
                <a:gridCol w="4740256"/>
                <a:gridCol w="1301245"/>
                <a:gridCol w="1208301"/>
                <a:gridCol w="1394195"/>
              </a:tblGrid>
              <a:tr h="72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Найменування бюджетної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програми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Загальний фонд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Спеціальний фонд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Всього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128 047,3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3 573,0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131 620,3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874">
                <a:tc>
                  <a:txBody>
                    <a:bodyPr/>
                    <a:lstStyle/>
                    <a:p>
                      <a:pPr marL="0" indent="182563"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Керівництво і управління Деснянською районною в місті Києві державною адміністрацією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128 047,3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3 573,0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131 620,3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15272" y="2643182"/>
            <a:ext cx="928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6" name="Picture 6" descr="C:\Users\vasilinenko_lp\Desktop\Завантажнггя\_49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68"/>
            <a:ext cx="9858412" cy="857232"/>
          </a:xfrm>
          <a:prstGeom prst="rect">
            <a:avLst/>
          </a:prstGeom>
          <a:noFill/>
        </p:spPr>
      </p:pic>
      <p:pic>
        <p:nvPicPr>
          <p:cNvPr id="11" name="Picture 6" descr="C:\Users\vasilinenko_lp\Desktop\Завантажнггя\_4974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58412" cy="1928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0" y="5572140"/>
            <a:ext cx="1785918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71604" y="214290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Соціальний захист населення</a:t>
            </a:r>
            <a:endParaRPr lang="ru-RU" sz="4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000108"/>
          <a:ext cx="8643997" cy="3632894"/>
        </p:xfrm>
        <a:graphic>
          <a:graphicData uri="http://schemas.openxmlformats.org/drawingml/2006/table">
            <a:tbl>
              <a:tblPr/>
              <a:tblGrid>
                <a:gridCol w="5786478"/>
                <a:gridCol w="1000132"/>
                <a:gridCol w="928694"/>
                <a:gridCol w="928693"/>
              </a:tblGrid>
              <a:tr h="3610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Найменування бюджетної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програми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Загальний фонд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Спеціальний фонд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Всього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29 406,2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148,9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29 555,1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041">
                <a:tc>
                  <a:txBody>
                    <a:bodyPr/>
                    <a:lstStyle/>
                    <a:p>
                      <a:pPr marL="174625" indent="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Забезпечення соціальними послугами за місцем проживання громадян, які не здатні до самообслуговування у зв'язку з похилим віком, хворобою, інвалідністю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14 685,0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14 7790,9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marL="182563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Утримання закладів, що надають соціальні послуги дітям, які опинились у складних життєвих обставинах, підтримка функціонування дитячих будинків сімейного типу та прийомних сімей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830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Надання фінансової підтримки громадським організаціям ветеранів і осіб з інвалідністю, діяльність яких має соціальну спрямованість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46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Організація та проведення громадських робіт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951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Забезпечення діяльності інших закладів у сфері соціального захисту і соціального забезпечення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8 954,4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8 987,4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76">
                <a:tc>
                  <a:txBody>
                    <a:bodyPr/>
                    <a:lstStyle/>
                    <a:p>
                      <a:pPr marL="182563" indent="0"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Інші заходи у сфері соціального захисту і соціального забезпечення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5 043,2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5 043,2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29190" y="4643446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 т.ч.: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85776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загальний фонд 29 406,2тис.грн, з 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357158" y="5214950"/>
            <a:ext cx="5929354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1000894" y="542847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5643578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заробітна плата з нарахуваннями </a:t>
            </a: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21 165,0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2036348" y="5393148"/>
            <a:ext cx="35719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643042" y="5572140"/>
            <a:ext cx="1428760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714480" y="5643578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енергоносії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699,6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3965174" y="5393148"/>
            <a:ext cx="21431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2928926" y="5500702"/>
            <a:ext cx="1928826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00364" y="5572140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МЦП “Турбота. Назустріч Киянам”</a:t>
            </a:r>
          </a:p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4 742,8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5358612" y="542847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4857752" y="5500702"/>
            <a:ext cx="1643074" cy="1000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857752" y="5429264"/>
            <a:ext cx="1571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МЦП “Соціальне партнерство”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994,0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43570" y="4714884"/>
            <a:ext cx="350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спеціальний фонд 148,9тис.грн</a:t>
            </a:r>
          </a:p>
          <a:p>
            <a:pPr algn="ctr"/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(в т.ч. бюджет розвитку 90,0тис.грн )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Минус 30"/>
          <p:cNvSpPr/>
          <p:nvPr/>
        </p:nvSpPr>
        <p:spPr>
          <a:xfrm flipV="1">
            <a:off x="5786446" y="5214950"/>
            <a:ext cx="3357554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>
            <a:off x="7573190" y="542847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7143768" y="5572140"/>
            <a:ext cx="1643074" cy="9286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286644" y="5643578"/>
            <a:ext cx="1428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придбання обладнання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90,0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285984" y="6562724"/>
            <a:ext cx="3205186" cy="295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714612" y="6519446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1 804,8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2322100" y="5893214"/>
            <a:ext cx="135732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1850</TotalTime>
  <Words>1535</Words>
  <Application>Microsoft Office PowerPoint</Application>
  <PresentationFormat>Экран (4:3)</PresentationFormat>
  <Paragraphs>398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Видатки Деснянського району  в складі бюджету міста Києва  на 2020 рік за бюджетними  програмами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Деснянського району на 2019 рік за бюджетними програмами</dc:title>
  <dc:creator>Людмила Петрівна Василиненко</dc:creator>
  <cp:lastModifiedBy>Udovenko_OM</cp:lastModifiedBy>
  <cp:revision>311</cp:revision>
  <dcterms:created xsi:type="dcterms:W3CDTF">2019-02-20T08:35:14Z</dcterms:created>
  <dcterms:modified xsi:type="dcterms:W3CDTF">2020-03-16T09:55:41Z</dcterms:modified>
</cp:coreProperties>
</file>